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25"/>
  </p:notesMasterIdLst>
  <p:handoutMasterIdLst>
    <p:handoutMasterId r:id="rId26"/>
  </p:handoutMasterIdLst>
  <p:sldIdLst>
    <p:sldId id="305" r:id="rId2"/>
    <p:sldId id="287" r:id="rId3"/>
    <p:sldId id="290" r:id="rId4"/>
    <p:sldId id="297" r:id="rId5"/>
    <p:sldId id="310" r:id="rId6"/>
    <p:sldId id="311" r:id="rId7"/>
    <p:sldId id="288" r:id="rId8"/>
    <p:sldId id="291" r:id="rId9"/>
    <p:sldId id="292" r:id="rId10"/>
    <p:sldId id="293" r:id="rId11"/>
    <p:sldId id="309" r:id="rId12"/>
    <p:sldId id="313" r:id="rId13"/>
    <p:sldId id="294" r:id="rId14"/>
    <p:sldId id="295" r:id="rId15"/>
    <p:sldId id="296" r:id="rId16"/>
    <p:sldId id="298" r:id="rId17"/>
    <p:sldId id="299" r:id="rId18"/>
    <p:sldId id="300" r:id="rId19"/>
    <p:sldId id="307" r:id="rId20"/>
    <p:sldId id="308" r:id="rId21"/>
    <p:sldId id="302" r:id="rId22"/>
    <p:sldId id="303" r:id="rId23"/>
    <p:sldId id="304" r:id="rId24"/>
  </p:sldIdLst>
  <p:sldSz cx="9144000" cy="6858000" type="screen4x3"/>
  <p:notesSz cx="6645275" cy="9777413"/>
  <p:embeddedFontLst>
    <p:embeddedFont>
      <p:font typeface="Calibri" pitchFamily="34" charset="0"/>
      <p:regular r:id="rId27"/>
      <p:bold r:id="rId28"/>
      <p:italic r:id="rId29"/>
      <p:boldItalic r:id="rId30"/>
    </p:embeddedFont>
    <p:embeddedFont>
      <p:font typeface="Franklin Gothic Book" pitchFamily="34" charset="0"/>
      <p:regular r:id="rId31"/>
      <p:italic r:id="rId32"/>
    </p:embeddedFont>
  </p:embeddedFontLst>
  <p:defaultTextStyle>
    <a:defPPr>
      <a:defRPr lang="de-DE"/>
    </a:defPPr>
    <a:lvl1pPr algn="l" rtl="0" eaLnBrk="0" fontAlgn="base" hangingPunct="0">
      <a:spcBef>
        <a:spcPct val="0"/>
      </a:spcBef>
      <a:spcAft>
        <a:spcPct val="0"/>
      </a:spcAft>
      <a:defRPr sz="2400" b="1"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sz="2400" b="1"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sz="2400" b="1"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sz="2400" b="1"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sz="2400" b="1" kern="1200">
        <a:solidFill>
          <a:schemeClr val="tx1"/>
        </a:solidFill>
        <a:latin typeface="Arial" charset="0"/>
        <a:ea typeface="+mn-ea"/>
        <a:cs typeface="Times New Roman" pitchFamily="18" charset="0"/>
      </a:defRPr>
    </a:lvl5pPr>
    <a:lvl6pPr marL="2286000" algn="l" defTabSz="914400" rtl="0" eaLnBrk="1" latinLnBrk="0" hangingPunct="1">
      <a:defRPr sz="2400" b="1" kern="1200">
        <a:solidFill>
          <a:schemeClr val="tx1"/>
        </a:solidFill>
        <a:latin typeface="Arial" charset="0"/>
        <a:ea typeface="+mn-ea"/>
        <a:cs typeface="Times New Roman" pitchFamily="18" charset="0"/>
      </a:defRPr>
    </a:lvl6pPr>
    <a:lvl7pPr marL="2743200" algn="l" defTabSz="914400" rtl="0" eaLnBrk="1" latinLnBrk="0" hangingPunct="1">
      <a:defRPr sz="2400" b="1" kern="1200">
        <a:solidFill>
          <a:schemeClr val="tx1"/>
        </a:solidFill>
        <a:latin typeface="Arial" charset="0"/>
        <a:ea typeface="+mn-ea"/>
        <a:cs typeface="Times New Roman" pitchFamily="18" charset="0"/>
      </a:defRPr>
    </a:lvl7pPr>
    <a:lvl8pPr marL="3200400" algn="l" defTabSz="914400" rtl="0" eaLnBrk="1" latinLnBrk="0" hangingPunct="1">
      <a:defRPr sz="2400" b="1" kern="1200">
        <a:solidFill>
          <a:schemeClr val="tx1"/>
        </a:solidFill>
        <a:latin typeface="Arial" charset="0"/>
        <a:ea typeface="+mn-ea"/>
        <a:cs typeface="Times New Roman" pitchFamily="18" charset="0"/>
      </a:defRPr>
    </a:lvl8pPr>
    <a:lvl9pPr marL="3657600" algn="l" defTabSz="914400" rtl="0" eaLnBrk="1" latinLnBrk="0" hangingPunct="1">
      <a:defRPr sz="2400" b="1"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FF99"/>
    <a:srgbClr val="FFCC99"/>
    <a:srgbClr val="CCECFF"/>
    <a:srgbClr val="66CCFF"/>
    <a:srgbClr val="00D000"/>
    <a:srgbClr val="FFFFCC"/>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088" autoAdjust="0"/>
    <p:restoredTop sz="94660" autoAdjust="0"/>
  </p:normalViewPr>
  <p:slideViewPr>
    <p:cSldViewPr>
      <p:cViewPr varScale="1">
        <p:scale>
          <a:sx n="79" d="100"/>
          <a:sy n="79" d="100"/>
        </p:scale>
        <p:origin x="-1032" y="-84"/>
      </p:cViewPr>
      <p:guideLst>
        <p:guide orient="horz" pos="3936"/>
        <p:guide pos="33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98" y="-78"/>
      </p:cViewPr>
      <p:guideLst>
        <p:guide orient="horz" pos="3079"/>
        <p:guide pos="209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78477" cy="488871"/>
          </a:xfrm>
          <a:prstGeom prst="rect">
            <a:avLst/>
          </a:prstGeom>
          <a:noFill/>
          <a:ln w="9525">
            <a:noFill/>
            <a:miter lim="800000"/>
            <a:headEnd/>
            <a:tailEnd/>
          </a:ln>
          <a:effectLst/>
        </p:spPr>
        <p:txBody>
          <a:bodyPr vert="horz" wrap="square" lIns="18599" tIns="0" rIns="18599" bIns="0" numCol="1" anchor="t" anchorCtr="0" compatLnSpc="1">
            <a:prstTxWarp prst="textNoShape">
              <a:avLst/>
            </a:prstTxWarp>
          </a:bodyPr>
          <a:lstStyle>
            <a:lvl1pPr defTabSz="745728">
              <a:defRPr sz="1000" b="0" i="1">
                <a:solidFill>
                  <a:srgbClr val="8594C2"/>
                </a:solidFill>
                <a:latin typeface="Arial" pitchFamily="34" charset="0"/>
                <a:cs typeface="+mn-cs"/>
              </a:defRPr>
            </a:lvl1pPr>
          </a:lstStyle>
          <a:p>
            <a:pPr>
              <a:defRPr/>
            </a:pPr>
            <a:endParaRPr lang="de-DE"/>
          </a:p>
        </p:txBody>
      </p:sp>
      <p:sp>
        <p:nvSpPr>
          <p:cNvPr id="2051" name="Rectangle 3"/>
          <p:cNvSpPr>
            <a:spLocks noGrp="1" noChangeArrowheads="1"/>
          </p:cNvSpPr>
          <p:nvPr>
            <p:ph type="dt" idx="1"/>
          </p:nvPr>
        </p:nvSpPr>
        <p:spPr bwMode="auto">
          <a:xfrm>
            <a:off x="3766799" y="0"/>
            <a:ext cx="2878476" cy="488871"/>
          </a:xfrm>
          <a:prstGeom prst="rect">
            <a:avLst/>
          </a:prstGeom>
          <a:noFill/>
          <a:ln w="9525">
            <a:noFill/>
            <a:miter lim="800000"/>
            <a:headEnd/>
            <a:tailEnd/>
          </a:ln>
          <a:effectLst/>
        </p:spPr>
        <p:txBody>
          <a:bodyPr vert="horz" wrap="square" lIns="18599" tIns="0" rIns="18599" bIns="0" numCol="1" anchor="t" anchorCtr="0" compatLnSpc="1">
            <a:prstTxWarp prst="textNoShape">
              <a:avLst/>
            </a:prstTxWarp>
          </a:bodyPr>
          <a:lstStyle>
            <a:lvl1pPr algn="r" defTabSz="745728">
              <a:defRPr sz="1000" b="0" i="1">
                <a:solidFill>
                  <a:srgbClr val="8594C2"/>
                </a:solidFill>
                <a:latin typeface="Arial" pitchFamily="34" charset="0"/>
                <a:cs typeface="+mn-cs"/>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889000" y="738188"/>
            <a:ext cx="4872038" cy="36544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86765" y="4642705"/>
            <a:ext cx="4871747" cy="4401402"/>
          </a:xfrm>
          <a:prstGeom prst="rect">
            <a:avLst/>
          </a:prstGeom>
          <a:noFill/>
          <a:ln w="9525">
            <a:noFill/>
            <a:miter lim="800000"/>
            <a:headEnd/>
            <a:tailEnd/>
          </a:ln>
          <a:effectLst/>
        </p:spPr>
        <p:txBody>
          <a:bodyPr vert="horz" wrap="square" lIns="89895" tIns="44948" rIns="89895" bIns="44948"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54" name="Rectangle 6"/>
          <p:cNvSpPr>
            <a:spLocks noGrp="1" noChangeArrowheads="1"/>
          </p:cNvSpPr>
          <p:nvPr>
            <p:ph type="ftr" sz="quarter" idx="4"/>
          </p:nvPr>
        </p:nvSpPr>
        <p:spPr bwMode="auto">
          <a:xfrm>
            <a:off x="0" y="9286976"/>
            <a:ext cx="2878477" cy="488871"/>
          </a:xfrm>
          <a:prstGeom prst="rect">
            <a:avLst/>
          </a:prstGeom>
          <a:noFill/>
          <a:ln w="9525">
            <a:noFill/>
            <a:miter lim="800000"/>
            <a:headEnd/>
            <a:tailEnd/>
          </a:ln>
          <a:effectLst/>
        </p:spPr>
        <p:txBody>
          <a:bodyPr vert="horz" wrap="square" lIns="18599" tIns="0" rIns="18599" bIns="0" numCol="1" anchor="b" anchorCtr="0" compatLnSpc="1">
            <a:prstTxWarp prst="textNoShape">
              <a:avLst/>
            </a:prstTxWarp>
          </a:bodyPr>
          <a:lstStyle>
            <a:lvl1pPr defTabSz="745728">
              <a:defRPr sz="1000" b="0" i="1">
                <a:solidFill>
                  <a:srgbClr val="8594C2"/>
                </a:solidFill>
                <a:latin typeface="Arial" pitchFamily="34" charset="0"/>
                <a:cs typeface="+mn-cs"/>
              </a:defRPr>
            </a:lvl1pPr>
          </a:lstStyle>
          <a:p>
            <a:pPr>
              <a:defRPr/>
            </a:pPr>
            <a:endParaRPr lang="de-DE"/>
          </a:p>
        </p:txBody>
      </p:sp>
      <p:sp>
        <p:nvSpPr>
          <p:cNvPr id="2055" name="Rectangle 7"/>
          <p:cNvSpPr>
            <a:spLocks noGrp="1" noChangeArrowheads="1"/>
          </p:cNvSpPr>
          <p:nvPr>
            <p:ph type="sldNum" sz="quarter" idx="5"/>
          </p:nvPr>
        </p:nvSpPr>
        <p:spPr bwMode="auto">
          <a:xfrm>
            <a:off x="3766799" y="9286976"/>
            <a:ext cx="2878476" cy="488871"/>
          </a:xfrm>
          <a:prstGeom prst="rect">
            <a:avLst/>
          </a:prstGeom>
          <a:noFill/>
          <a:ln w="9525">
            <a:noFill/>
            <a:miter lim="800000"/>
            <a:headEnd/>
            <a:tailEnd/>
          </a:ln>
          <a:effectLst/>
        </p:spPr>
        <p:txBody>
          <a:bodyPr vert="horz" wrap="square" lIns="18599" tIns="0" rIns="18599" bIns="0" numCol="1" anchor="b" anchorCtr="0" compatLnSpc="1">
            <a:prstTxWarp prst="textNoShape">
              <a:avLst/>
            </a:prstTxWarp>
          </a:bodyPr>
          <a:lstStyle>
            <a:lvl1pPr algn="r" defTabSz="745728">
              <a:defRPr sz="1000" b="0" i="1">
                <a:solidFill>
                  <a:srgbClr val="8594C2"/>
                </a:solidFill>
                <a:latin typeface="Arial" pitchFamily="34" charset="0"/>
                <a:cs typeface="+mn-cs"/>
              </a:defRPr>
            </a:lvl1pPr>
          </a:lstStyle>
          <a:p>
            <a:pPr>
              <a:defRPr/>
            </a:pPr>
            <a:fld id="{5C7EDCB8-2CD4-43F8-B124-C682827E9EAA}"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a:t>
            </a:fld>
            <a:endParaRPr lang="de-DE"/>
          </a:p>
        </p:txBody>
      </p:sp>
      <p:sp>
        <p:nvSpPr>
          <p:cNvPr id="5" name="Rectangle 3"/>
          <p:cNvSpPr>
            <a:spLocks noGrp="1" noChangeArrowheads="1"/>
          </p:cNvSpPr>
          <p:nvPr>
            <p:ph type="body" idx="1"/>
          </p:nvPr>
        </p:nvSpPr>
        <p:spPr>
          <a:noFill/>
          <a:ln/>
        </p:spPr>
        <p:txBody>
          <a:bodyPr/>
          <a:lstStyle/>
          <a:p>
            <a:pPr marL="262646" indent="-262646" eaLnBrk="1" hangingPunct="1"/>
            <a:r>
              <a:rPr lang="en-US" dirty="0" smtClean="0"/>
              <a:t>Good morning Ladies and Gentleman.</a:t>
            </a:r>
          </a:p>
          <a:p>
            <a:pPr marL="262646" indent="-262646" eaLnBrk="1" hangingPunct="1"/>
            <a:r>
              <a:rPr lang="en-US" dirty="0" smtClean="0"/>
              <a:t>Thank you for being here today.</a:t>
            </a:r>
          </a:p>
          <a:p>
            <a:pPr marL="262646" indent="-262646"/>
            <a:r>
              <a:rPr lang="en-US" dirty="0" smtClean="0"/>
              <a:t>Let me introduce myself. My name is Marin </a:t>
            </a:r>
            <a:r>
              <a:rPr lang="en-US" dirty="0" err="1" smtClean="0"/>
              <a:t>Marinov</a:t>
            </a:r>
            <a:r>
              <a:rPr lang="en-US" dirty="0" smtClean="0"/>
              <a:t> and I’m with the Technical University Sofia, Faculty of Electronics</a:t>
            </a:r>
          </a:p>
          <a:p>
            <a:pPr marL="262646" indent="-262646"/>
            <a:r>
              <a:rPr lang="en-US" dirty="0" smtClean="0"/>
              <a:t>I'm here today  to present our project called</a:t>
            </a:r>
          </a:p>
          <a:p>
            <a:pPr marL="262646" indent="-262646"/>
            <a:r>
              <a:rPr lang="en-US" dirty="0" smtClean="0"/>
              <a:t>Implementation of Innovative Air Conditioning System Using Power over Ethernet Sensor Nodes. </a:t>
            </a:r>
          </a:p>
          <a:p>
            <a:pPr marL="262646" indent="-262646"/>
            <a:r>
              <a:rPr lang="en-US" dirty="0" smtClean="0"/>
              <a:t>First I will </a:t>
            </a:r>
            <a:r>
              <a:rPr lang="en-US" dirty="0" smtClean="0">
                <a:solidFill>
                  <a:srgbClr val="FF0000"/>
                </a:solidFill>
              </a:rPr>
              <a:t>start off</a:t>
            </a:r>
            <a:r>
              <a:rPr lang="en-US" dirty="0" smtClean="0"/>
              <a:t> with a short Introduction.</a:t>
            </a:r>
          </a:p>
          <a:p>
            <a:pPr marL="262646" indent="-262646"/>
            <a:r>
              <a:rPr lang="en-US" dirty="0" smtClean="0"/>
              <a:t>Then I will say a few words about IP network infrastructure,  Power over Ethernet and will present our the sensor node.</a:t>
            </a:r>
          </a:p>
          <a:p>
            <a:pPr marL="262646" indent="-262646"/>
            <a:r>
              <a:rPr lang="en-US" dirty="0" smtClean="0"/>
              <a:t>The main focus of my presentation is the implementation of an innovative air conditioning system using this node.</a:t>
            </a:r>
          </a:p>
          <a:p>
            <a:pPr marL="262646" indent="-262646"/>
            <a:r>
              <a:rPr lang="en-US" dirty="0" smtClean="0"/>
              <a:t>And I’ll end with some concluding words.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3A1C51B5-0A7A-4D42-809E-F3AA00CA0672}" type="slidenum">
              <a:rPr lang="de-DE" smtClean="0">
                <a:latin typeface="Arial" charset="0"/>
                <a:cs typeface="Times New Roman" pitchFamily="18" charset="0"/>
              </a:rPr>
              <a:pPr/>
              <a:t>2</a:t>
            </a:fld>
            <a:endParaRPr lang="de-DE" smtClean="0">
              <a:latin typeface="Arial" charset="0"/>
              <a:cs typeface="Times New Roman" pitchFamily="18" charset="0"/>
            </a:endParaRPr>
          </a:p>
        </p:txBody>
      </p:sp>
      <p:sp>
        <p:nvSpPr>
          <p:cNvPr id="4099" name="Rectangle 2"/>
          <p:cNvSpPr>
            <a:spLocks noGrp="1" noRot="1" noChangeAspect="1" noChangeArrowheads="1" noTextEdit="1"/>
          </p:cNvSpPr>
          <p:nvPr>
            <p:ph type="sldImg"/>
          </p:nvPr>
        </p:nvSpPr>
        <p:spPr>
          <a:xfrm>
            <a:off x="1374775" y="2257425"/>
            <a:ext cx="4870450" cy="3654425"/>
          </a:xfrm>
          <a:ln/>
        </p:spPr>
      </p:sp>
      <p:sp>
        <p:nvSpPr>
          <p:cNvPr id="4100" name="Rectangle 3"/>
          <p:cNvSpPr>
            <a:spLocks noGrp="1" noChangeArrowheads="1"/>
          </p:cNvSpPr>
          <p:nvPr>
            <p:ph type="body" idx="1"/>
          </p:nvPr>
        </p:nvSpPr>
        <p:spPr>
          <a:xfrm>
            <a:off x="886765" y="6294229"/>
            <a:ext cx="4871747" cy="2749878"/>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Europe about 40 percent of the energy is consumed in buildings.</a:t>
            </a:r>
          </a:p>
          <a:p>
            <a:r>
              <a:rPr lang="en-GB" dirty="0" smtClean="0"/>
              <a:t> </a:t>
            </a:r>
          </a:p>
          <a:p>
            <a:r>
              <a:rPr lang="en-GB" dirty="0" smtClean="0"/>
              <a:t>More than 50% of this consumption is in non-residential area where many buildings are equipped with air conditioning systems</a:t>
            </a:r>
            <a:r>
              <a:rPr lang="en-GB" b="1" dirty="0" smtClean="0"/>
              <a:t>.</a:t>
            </a:r>
            <a:r>
              <a:rPr lang="en-US" dirty="0" smtClean="0"/>
              <a:t> </a:t>
            </a:r>
          </a:p>
          <a:p>
            <a:endParaRPr lang="en-US" dirty="0" smtClean="0"/>
          </a:p>
          <a:p>
            <a:r>
              <a:rPr lang="en-US" dirty="0" smtClean="0"/>
              <a:t>In recent decades, new construction technologies and materials have been developed which have remarkably reduced the energy losses from the buildings. </a:t>
            </a:r>
          </a:p>
          <a:p>
            <a:endParaRPr lang="bg-BG" dirty="0"/>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situation, sufficient indoor air quality must be guaranteed by appropriate heating, cooling and ventilation. </a:t>
            </a:r>
          </a:p>
          <a:p>
            <a:r>
              <a:rPr lang="en-US" dirty="0" smtClean="0"/>
              <a:t> </a:t>
            </a:r>
          </a:p>
          <a:p>
            <a:r>
              <a:rPr lang="en-GB" dirty="0" smtClean="0"/>
              <a:t>Decentralised climate control in the sense of heating, cooling and ventilation control which is operated separately in different rooms and areas of the buildings offers good possibilities to satisfy these demands.</a:t>
            </a:r>
          </a:p>
          <a:p>
            <a:endParaRPr lang="bg-BG" dirty="0"/>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endParaRPr lang="en-US" dirty="0" smtClean="0"/>
          </a:p>
          <a:p>
            <a:endParaRPr lang="en-US" dirty="0" smtClean="0"/>
          </a:p>
          <a:p>
            <a:endParaRPr lang="bg-BG" dirty="0"/>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5</a:t>
            </a:fld>
            <a:endParaRPr lang="de-DE"/>
          </a:p>
        </p:txBody>
      </p:sp>
      <p:sp>
        <p:nvSpPr>
          <p:cNvPr id="5" name="Rectangle 4"/>
          <p:cNvSpPr/>
          <p:nvPr/>
        </p:nvSpPr>
        <p:spPr>
          <a:xfrm>
            <a:off x="921017" y="4924746"/>
            <a:ext cx="4708150" cy="768038"/>
          </a:xfrm>
          <a:prstGeom prst="rect">
            <a:avLst/>
          </a:prstGeom>
        </p:spPr>
        <p:txBody>
          <a:bodyPr wrap="square" lIns="90050" tIns="45025" rIns="90050" bIns="45025">
            <a:spAutoFit/>
          </a:bodyPr>
          <a:lstStyle/>
          <a:p>
            <a:pPr algn="just"/>
            <a:r>
              <a:rPr lang="en-US" sz="1100" b="0" dirty="0" smtClean="0"/>
              <a:t>At present, most sensor-based demand-controlled ventilation (SBDCV) systems are based on monitoring of CO2, concentrations. CO2 sensors provide a relatively inexpensive way to indirectly monitor the indoor air quality component related to bio-effluents. </a:t>
            </a:r>
            <a:endParaRPr lang="bg-BG" sz="1100"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outdoor CO2, concentration is approximately 350 </a:t>
            </a:r>
            <a:r>
              <a:rPr lang="en-US" dirty="0" err="1" smtClean="0"/>
              <a:t>ppm</a:t>
            </a:r>
            <a:r>
              <a:rPr lang="en-US" dirty="0" smtClean="0"/>
              <a:t> and indoor concentrations are usually in the range of 500-2000 </a:t>
            </a:r>
            <a:r>
              <a:rPr lang="en-US" dirty="0" err="1" smtClean="0"/>
              <a:t>ppm</a:t>
            </a:r>
            <a:r>
              <a:rPr lang="en-US" dirty="0" smtClean="0"/>
              <a:t>. At these concentrations, CO2 is not thought to be a direct cause of adverse health effects; however, CO2 is an easily measured surrogate for other occupant-generated pollutants, such as body odors. The indoor CO2, concentration is often used as an indicator of the rate of outside air supply per occupant,</a:t>
            </a:r>
          </a:p>
          <a:p>
            <a:endParaRPr lang="en-US" dirty="0" smtClean="0"/>
          </a:p>
          <a:p>
            <a:r>
              <a:rPr lang="en-US" dirty="0" smtClean="0"/>
              <a:t> Water vapor is generated indoors due to human metabolism and human activities as well as from unvented combustion. The generally accepted range in relative humidity for human comfort is approximately in 25-60%.</a:t>
            </a:r>
          </a:p>
          <a:p>
            <a:endParaRPr lang="bg-BG" dirty="0"/>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recent years, enterprise workspace-infrastructure has increasingly converged to IP network infrastructure. </a:t>
            </a:r>
          </a:p>
          <a:p>
            <a:r>
              <a:rPr lang="en-US" dirty="0" smtClean="0"/>
              <a:t>Power over Ethernet is now one of the most widely deployed technologies to provide power to networked devices. </a:t>
            </a:r>
            <a:endParaRPr lang="en-GB" dirty="0" smtClean="0"/>
          </a:p>
          <a:p>
            <a:r>
              <a:rPr lang="en-US" dirty="0" smtClean="0"/>
              <a:t>Some of the most important benefits are:</a:t>
            </a:r>
          </a:p>
          <a:p>
            <a:pPr lvl="1">
              <a:buFontTx/>
              <a:buChar char="•"/>
            </a:pPr>
            <a:r>
              <a:rPr lang="en-US" dirty="0" smtClean="0"/>
              <a:t>High availability of power and guarantee of uninterrupted services – very important requirement for critical applications.</a:t>
            </a:r>
          </a:p>
          <a:p>
            <a:pPr lvl="1">
              <a:buFontTx/>
              <a:buChar char="•"/>
            </a:pPr>
            <a:r>
              <a:rPr lang="en-US" dirty="0" smtClean="0"/>
              <a:t>Lower operation cost for operation </a:t>
            </a:r>
          </a:p>
          <a:p>
            <a:pPr lvl="1"/>
            <a:r>
              <a:rPr lang="en-US" dirty="0" smtClean="0"/>
              <a:t>  by providing network resiliency at a lower cost by consolidating backup power into the wiring.</a:t>
            </a:r>
          </a:p>
          <a:p>
            <a:pPr lvl="1">
              <a:buFontTx/>
              <a:buChar char="•"/>
            </a:pPr>
            <a:r>
              <a:rPr lang="en-US" dirty="0" smtClean="0"/>
              <a:t>Faster deployment of new networking infrastructures              by eliminating the need for a power outlet for every endpoint.</a:t>
            </a:r>
          </a:p>
          <a:p>
            <a:pPr lvl="1"/>
            <a:endParaRPr lang="en-US" dirty="0" smtClean="0"/>
          </a:p>
          <a:p>
            <a:pPr lvl="1"/>
            <a:endParaRPr lang="en-US" dirty="0" smtClean="0"/>
          </a:p>
          <a:p>
            <a:pPr lvl="1"/>
            <a:r>
              <a:rPr lang="en-US" dirty="0" smtClean="0"/>
              <a:t>In this article the sensor node with Power over Ethernet is </a:t>
            </a:r>
            <a:r>
              <a:rPr lang="en-US" dirty="0" err="1" smtClean="0"/>
              <a:t>futher</a:t>
            </a:r>
            <a:r>
              <a:rPr lang="en-US" dirty="0" smtClean="0"/>
              <a:t> described, and it is used for cost-effective implementation of an innovative air conditioning system.</a:t>
            </a:r>
          </a:p>
          <a:p>
            <a:pPr lvl="1">
              <a:buFontTx/>
              <a:buChar char="•"/>
            </a:pPr>
            <a:endParaRPr lang="en-US" dirty="0" smtClean="0"/>
          </a:p>
          <a:p>
            <a:endParaRPr lang="bg-BG" dirty="0"/>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pPr>
              <a:defRPr/>
            </a:pPr>
            <a:fld id="{5C7EDCB8-2CD4-43F8-B124-C682827E9EAA}"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0772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rrowheads="1"/>
          </p:cNvSpPr>
          <p:nvPr userDrawn="1"/>
        </p:nvSpPr>
        <p:spPr bwMode="auto">
          <a:xfrm>
            <a:off x="647700" y="5876925"/>
            <a:ext cx="8070850" cy="981075"/>
          </a:xfrm>
          <a:prstGeom prst="rect">
            <a:avLst/>
          </a:prstGeom>
          <a:solidFill>
            <a:schemeClr val="bg1"/>
          </a:solidFill>
          <a:ln w="12700">
            <a:noFill/>
            <a:miter lim="800000"/>
            <a:headEnd/>
            <a:tailEnd/>
          </a:ln>
        </p:spPr>
        <p:txBody>
          <a:bodyPr wrap="none" lIns="90000" tIns="46800" rIns="90000" bIns="46800" anchor="ctr"/>
          <a:lstStyle/>
          <a:p>
            <a:pPr algn="ctr" defTabSz="762000"/>
            <a:endParaRPr lang="bg-BG" sz="1400"/>
          </a:p>
        </p:txBody>
      </p:sp>
      <p:sp>
        <p:nvSpPr>
          <p:cNvPr id="1027" name="Rectangle 37"/>
          <p:cNvSpPr>
            <a:spLocks noGrp="1" noChangeAspect="1" noChangeArrowheads="1"/>
          </p:cNvSpPr>
          <p:nvPr>
            <p:ph type="title"/>
          </p:nvPr>
        </p:nvSpPr>
        <p:spPr bwMode="auto">
          <a:xfrm>
            <a:off x="533400" y="1143000"/>
            <a:ext cx="8077200" cy="457200"/>
          </a:xfrm>
          <a:prstGeom prst="rect">
            <a:avLst/>
          </a:prstGeom>
          <a:solidFill>
            <a:schemeClr val="bg1"/>
          </a:solidFill>
          <a:ln w="12700">
            <a:noFill/>
            <a:miter lim="800000"/>
            <a:headEnd type="none" w="sm" len="sm"/>
            <a:tailEnd type="none" w="sm" len="sm"/>
          </a:ln>
        </p:spPr>
        <p:txBody>
          <a:bodyPr vert="horz" wrap="square" lIns="0" tIns="0" rIns="0" bIns="0" numCol="1" anchor="ctr" anchorCtr="0" compatLnSpc="1">
            <a:prstTxWarp prst="textNoShape">
              <a:avLst/>
            </a:prstTxWarp>
          </a:bodyPr>
          <a:lstStyle/>
          <a:p>
            <a:pPr lvl="0"/>
            <a:r>
              <a:rPr lang="de-DE" smtClean="0"/>
              <a:t>    Titel 20 point	</a:t>
            </a:r>
          </a:p>
        </p:txBody>
      </p:sp>
      <p:sp>
        <p:nvSpPr>
          <p:cNvPr id="1028" name="Line 77"/>
          <p:cNvSpPr>
            <a:spLocks noChangeShapeType="1"/>
          </p:cNvSpPr>
          <p:nvPr/>
        </p:nvSpPr>
        <p:spPr bwMode="auto">
          <a:xfrm>
            <a:off x="287338" y="981075"/>
            <a:ext cx="8604250" cy="0"/>
          </a:xfrm>
          <a:prstGeom prst="line">
            <a:avLst/>
          </a:prstGeom>
          <a:noFill/>
          <a:ln w="19050">
            <a:solidFill>
              <a:schemeClr val="tx1"/>
            </a:solidFill>
            <a:round/>
            <a:headEnd/>
            <a:tailEnd/>
          </a:ln>
        </p:spPr>
        <p:txBody>
          <a:bodyPr wrap="none" lIns="90000" tIns="46800" rIns="90000" bIns="46800" anchor="ctr"/>
          <a:lstStyle/>
          <a:p>
            <a:endParaRPr lang="bg-BG"/>
          </a:p>
        </p:txBody>
      </p:sp>
      <p:sp>
        <p:nvSpPr>
          <p:cNvPr id="1029" name="Rectangle 79"/>
          <p:cNvSpPr>
            <a:spLocks noChangeAspect="1" noChangeArrowheads="1"/>
          </p:cNvSpPr>
          <p:nvPr/>
        </p:nvSpPr>
        <p:spPr bwMode="auto">
          <a:xfrm>
            <a:off x="1176338" y="381000"/>
            <a:ext cx="2819400" cy="457200"/>
          </a:xfrm>
          <a:prstGeom prst="rect">
            <a:avLst/>
          </a:prstGeom>
          <a:noFill/>
          <a:ln w="12700">
            <a:noFill/>
            <a:miter lim="800000"/>
            <a:headEnd type="none" w="sm" len="sm"/>
            <a:tailEnd type="none" w="sm" len="sm"/>
          </a:ln>
        </p:spPr>
        <p:txBody>
          <a:bodyPr lIns="0" tIns="0" rIns="0" bIns="0" anchor="ctr"/>
          <a:lstStyle/>
          <a:p>
            <a:pPr algn="ctr" defTabSz="1166813"/>
            <a:r>
              <a:rPr lang="de-DE"/>
              <a:t>Projekt „ESSNBS“ </a:t>
            </a:r>
          </a:p>
        </p:txBody>
      </p:sp>
      <p:sp>
        <p:nvSpPr>
          <p:cNvPr id="1030" name="Line 94"/>
          <p:cNvSpPr>
            <a:spLocks noChangeShapeType="1"/>
          </p:cNvSpPr>
          <p:nvPr/>
        </p:nvSpPr>
        <p:spPr bwMode="auto">
          <a:xfrm>
            <a:off x="533400" y="6019800"/>
            <a:ext cx="8077200" cy="0"/>
          </a:xfrm>
          <a:prstGeom prst="line">
            <a:avLst/>
          </a:prstGeom>
          <a:noFill/>
          <a:ln w="19050">
            <a:solidFill>
              <a:schemeClr val="tx1"/>
            </a:solidFill>
            <a:round/>
            <a:headEnd/>
            <a:tailEnd/>
          </a:ln>
        </p:spPr>
        <p:txBody>
          <a:bodyPr wrap="none" lIns="90000" tIns="46800" rIns="90000" bIns="46800" anchor="ctr"/>
          <a:lstStyle/>
          <a:p>
            <a:endParaRPr lang="bg-BG"/>
          </a:p>
        </p:txBody>
      </p:sp>
      <p:sp>
        <p:nvSpPr>
          <p:cNvPr id="1031" name="Rectangle 104"/>
          <p:cNvSpPr>
            <a:spLocks noChangeArrowheads="1"/>
          </p:cNvSpPr>
          <p:nvPr userDrawn="1"/>
        </p:nvSpPr>
        <p:spPr bwMode="auto">
          <a:xfrm>
            <a:off x="4205288" y="3014663"/>
            <a:ext cx="9144000" cy="0"/>
          </a:xfrm>
          <a:prstGeom prst="rect">
            <a:avLst/>
          </a:prstGeom>
          <a:noFill/>
          <a:ln w="12700">
            <a:noFill/>
            <a:miter lim="800000"/>
            <a:headEnd/>
            <a:tailEnd/>
          </a:ln>
        </p:spPr>
        <p:txBody>
          <a:bodyPr lIns="90000" tIns="46800" rIns="90000" bIns="46800">
            <a:spAutoFit/>
          </a:bodyPr>
          <a:lstStyle/>
          <a:p>
            <a:endParaRPr lang="en-US"/>
          </a:p>
        </p:txBody>
      </p:sp>
      <p:sp>
        <p:nvSpPr>
          <p:cNvPr id="1032" name="Text Box 120"/>
          <p:cNvSpPr txBox="1">
            <a:spLocks noChangeArrowheads="1"/>
          </p:cNvSpPr>
          <p:nvPr userDrawn="1"/>
        </p:nvSpPr>
        <p:spPr bwMode="auto">
          <a:xfrm>
            <a:off x="762000" y="6248400"/>
            <a:ext cx="3351213" cy="371475"/>
          </a:xfrm>
          <a:prstGeom prst="rect">
            <a:avLst/>
          </a:prstGeom>
          <a:noFill/>
          <a:ln w="12700">
            <a:noFill/>
            <a:miter lim="800000"/>
            <a:headEnd/>
            <a:tailEnd/>
          </a:ln>
        </p:spPr>
        <p:txBody>
          <a:bodyPr wrap="none" lIns="90000" tIns="46800" rIns="90000" bIns="46800">
            <a:spAutoFit/>
          </a:bodyPr>
          <a:lstStyle/>
          <a:p>
            <a:pPr defTabSz="762000"/>
            <a:r>
              <a:rPr lang="de-DE" sz="1800"/>
              <a:t>Ni</a:t>
            </a:r>
            <a:r>
              <a:rPr lang="en-US" sz="1800">
                <a:cs typeface="Arial" charset="0"/>
              </a:rPr>
              <a:t>š</a:t>
            </a:r>
            <a:r>
              <a:rPr lang="de-DE" sz="1800"/>
              <a:t>, November </a:t>
            </a:r>
            <a:r>
              <a:rPr lang="bg-BG" sz="1800"/>
              <a:t>4</a:t>
            </a:r>
            <a:r>
              <a:rPr lang="en-US" sz="1800" baseline="30000"/>
              <a:t>th </a:t>
            </a:r>
            <a:r>
              <a:rPr lang="de-DE" sz="1800"/>
              <a:t>–  </a:t>
            </a:r>
            <a:r>
              <a:rPr lang="en-US" sz="1800"/>
              <a:t>7</a:t>
            </a:r>
            <a:r>
              <a:rPr lang="en-US" sz="1800" baseline="30000"/>
              <a:t>th</a:t>
            </a:r>
            <a:r>
              <a:rPr lang="de-DE" sz="1800"/>
              <a:t>, 2012</a:t>
            </a:r>
          </a:p>
        </p:txBody>
      </p:sp>
      <p:sp>
        <p:nvSpPr>
          <p:cNvPr id="1033" name="Text Box 121"/>
          <p:cNvSpPr txBox="1">
            <a:spLocks noChangeArrowheads="1"/>
          </p:cNvSpPr>
          <p:nvPr userDrawn="1"/>
        </p:nvSpPr>
        <p:spPr bwMode="auto">
          <a:xfrm>
            <a:off x="7315200" y="6248400"/>
            <a:ext cx="180975" cy="304800"/>
          </a:xfrm>
          <a:prstGeom prst="rect">
            <a:avLst/>
          </a:prstGeom>
          <a:noFill/>
          <a:ln w="12700">
            <a:noFill/>
            <a:miter lim="800000"/>
            <a:headEnd/>
            <a:tailEnd/>
          </a:ln>
        </p:spPr>
        <p:txBody>
          <a:bodyPr wrap="none" lIns="90000" tIns="46800" rIns="90000" bIns="46800">
            <a:spAutoFit/>
          </a:bodyPr>
          <a:lstStyle/>
          <a:p>
            <a:pPr defTabSz="762000"/>
            <a:endParaRPr lang="bg-BG" sz="1400"/>
          </a:p>
        </p:txBody>
      </p:sp>
      <p:sp>
        <p:nvSpPr>
          <p:cNvPr id="1034" name="Text Box 122"/>
          <p:cNvSpPr txBox="1">
            <a:spLocks noChangeArrowheads="1"/>
          </p:cNvSpPr>
          <p:nvPr userDrawn="1"/>
        </p:nvSpPr>
        <p:spPr bwMode="auto">
          <a:xfrm>
            <a:off x="7696200" y="6248400"/>
            <a:ext cx="866775" cy="304800"/>
          </a:xfrm>
          <a:prstGeom prst="rect">
            <a:avLst/>
          </a:prstGeom>
          <a:noFill/>
          <a:ln w="12700">
            <a:noFill/>
            <a:miter lim="800000"/>
            <a:headEnd/>
            <a:tailEnd/>
          </a:ln>
        </p:spPr>
        <p:txBody>
          <a:bodyPr lIns="90000" tIns="46800" rIns="90000" bIns="46800">
            <a:spAutoFit/>
          </a:bodyPr>
          <a:lstStyle/>
          <a:p>
            <a:pPr defTabSz="762000"/>
            <a:r>
              <a:rPr lang="de-DE" sz="1400"/>
              <a:t>- </a:t>
            </a:r>
            <a:fld id="{D253FC64-F676-4B6F-80C0-2EC69CDC9EB6}" type="slidenum">
              <a:rPr lang="de-DE" sz="1400"/>
              <a:pPr defTabSz="762000"/>
              <a:t>‹#›</a:t>
            </a:fld>
            <a:r>
              <a:rPr lang="de-DE" sz="1400"/>
              <a:t> -</a:t>
            </a:r>
          </a:p>
        </p:txBody>
      </p:sp>
      <p:pic>
        <p:nvPicPr>
          <p:cNvPr id="1035" name="Picture 103"/>
          <p:cNvPicPr>
            <a:picLocks noChangeAspect="1" noChangeArrowheads="1"/>
          </p:cNvPicPr>
          <p:nvPr userDrawn="1"/>
        </p:nvPicPr>
        <p:blipFill>
          <a:blip r:embed="rId14"/>
          <a:srcRect l="5934" t="330" r="15352" b="4785"/>
          <a:stretch>
            <a:fillRect/>
          </a:stretch>
        </p:blipFill>
        <p:spPr bwMode="auto">
          <a:xfrm>
            <a:off x="6408738" y="296863"/>
            <a:ext cx="484187" cy="571500"/>
          </a:xfrm>
          <a:prstGeom prst="rect">
            <a:avLst/>
          </a:prstGeom>
          <a:noFill/>
          <a:ln w="9525">
            <a:noFill/>
            <a:miter lim="800000"/>
            <a:headEnd/>
            <a:tailEnd/>
          </a:ln>
        </p:spPr>
      </p:pic>
      <p:pic>
        <p:nvPicPr>
          <p:cNvPr id="1036" name="Picture 105" descr="university"/>
          <p:cNvPicPr>
            <a:picLocks noChangeAspect="1" noChangeArrowheads="1"/>
          </p:cNvPicPr>
          <p:nvPr userDrawn="1"/>
        </p:nvPicPr>
        <p:blipFill>
          <a:blip r:embed="rId15"/>
          <a:srcRect/>
          <a:stretch>
            <a:fillRect/>
          </a:stretch>
        </p:blipFill>
        <p:spPr bwMode="auto">
          <a:xfrm>
            <a:off x="6985000" y="296863"/>
            <a:ext cx="547688" cy="566737"/>
          </a:xfrm>
          <a:prstGeom prst="rect">
            <a:avLst/>
          </a:prstGeom>
          <a:noFill/>
          <a:ln w="9525">
            <a:noFill/>
            <a:miter lim="800000"/>
            <a:headEnd/>
            <a:tailEnd/>
          </a:ln>
        </p:spPr>
      </p:pic>
      <p:grpSp>
        <p:nvGrpSpPr>
          <p:cNvPr id="1037" name="Group 106"/>
          <p:cNvGrpSpPr>
            <a:grpSpLocks/>
          </p:cNvGrpSpPr>
          <p:nvPr userDrawn="1"/>
        </p:nvGrpSpPr>
        <p:grpSpPr bwMode="auto">
          <a:xfrm>
            <a:off x="5868988" y="360363"/>
            <a:ext cx="425450" cy="444500"/>
            <a:chOff x="6257" y="6780"/>
            <a:chExt cx="726" cy="750"/>
          </a:xfrm>
        </p:grpSpPr>
        <p:sp>
          <p:nvSpPr>
            <p:cNvPr id="1042" name="Freeform 107"/>
            <p:cNvSpPr>
              <a:spLocks/>
            </p:cNvSpPr>
            <p:nvPr/>
          </p:nvSpPr>
          <p:spPr bwMode="auto">
            <a:xfrm>
              <a:off x="6257" y="6783"/>
              <a:ext cx="358" cy="188"/>
            </a:xfrm>
            <a:custGeom>
              <a:avLst/>
              <a:gdLst>
                <a:gd name="T0" fmla="*/ 1402 w 1981"/>
                <a:gd name="T1" fmla="*/ 0 h 1144"/>
                <a:gd name="T2" fmla="*/ 0 w 1981"/>
                <a:gd name="T3" fmla="*/ 785 h 1144"/>
                <a:gd name="T4" fmla="*/ 579 w 1981"/>
                <a:gd name="T5" fmla="*/ 1144 h 1144"/>
                <a:gd name="T6" fmla="*/ 1981 w 1981"/>
                <a:gd name="T7" fmla="*/ 347 h 1144"/>
                <a:gd name="T8" fmla="*/ 1402 w 1981"/>
                <a:gd name="T9" fmla="*/ 0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1" h="1144">
                  <a:moveTo>
                    <a:pt x="1402" y="0"/>
                  </a:moveTo>
                  <a:lnTo>
                    <a:pt x="0" y="785"/>
                  </a:lnTo>
                  <a:lnTo>
                    <a:pt x="579" y="1144"/>
                  </a:lnTo>
                  <a:lnTo>
                    <a:pt x="1981" y="347"/>
                  </a:lnTo>
                  <a:lnTo>
                    <a:pt x="1402" y="0"/>
                  </a:lnTo>
                  <a:close/>
                </a:path>
              </a:pathLst>
            </a:custGeom>
            <a:solidFill>
              <a:srgbClr val="969696"/>
            </a:solidFill>
            <a:ln w="9525">
              <a:noFill/>
              <a:round/>
              <a:headEnd/>
              <a:tailEnd/>
            </a:ln>
          </p:spPr>
          <p:txBody>
            <a:bodyPr/>
            <a:lstStyle/>
            <a:p>
              <a:endParaRPr lang="bg-BG"/>
            </a:p>
          </p:txBody>
        </p:sp>
        <p:sp>
          <p:nvSpPr>
            <p:cNvPr id="1043" name="Freeform 108"/>
            <p:cNvSpPr>
              <a:spLocks/>
            </p:cNvSpPr>
            <p:nvPr/>
          </p:nvSpPr>
          <p:spPr bwMode="auto">
            <a:xfrm>
              <a:off x="6257" y="6914"/>
              <a:ext cx="363" cy="442"/>
            </a:xfrm>
            <a:custGeom>
              <a:avLst/>
              <a:gdLst>
                <a:gd name="T0" fmla="*/ 0 w 2018"/>
                <a:gd name="T1" fmla="*/ 0 h 2687"/>
                <a:gd name="T2" fmla="*/ 578 w 2018"/>
                <a:gd name="T3" fmla="*/ 347 h 2687"/>
                <a:gd name="T4" fmla="*/ 578 w 2018"/>
                <a:gd name="T5" fmla="*/ 1170 h 2687"/>
                <a:gd name="T6" fmla="*/ 2018 w 2018"/>
                <a:gd name="T7" fmla="*/ 2019 h 2687"/>
                <a:gd name="T8" fmla="*/ 2018 w 2018"/>
                <a:gd name="T9" fmla="*/ 2687 h 2687"/>
                <a:gd name="T10" fmla="*/ 0 w 2018"/>
                <a:gd name="T11" fmla="*/ 1517 h 2687"/>
                <a:gd name="T12" fmla="*/ 0 w 2018"/>
                <a:gd name="T13" fmla="*/ 0 h 26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8" h="2687">
                  <a:moveTo>
                    <a:pt x="0" y="0"/>
                  </a:moveTo>
                  <a:lnTo>
                    <a:pt x="578" y="347"/>
                  </a:lnTo>
                  <a:lnTo>
                    <a:pt x="578" y="1170"/>
                  </a:lnTo>
                  <a:lnTo>
                    <a:pt x="2018" y="2019"/>
                  </a:lnTo>
                  <a:lnTo>
                    <a:pt x="2018" y="2687"/>
                  </a:lnTo>
                  <a:lnTo>
                    <a:pt x="0" y="1517"/>
                  </a:lnTo>
                  <a:lnTo>
                    <a:pt x="0" y="0"/>
                  </a:lnTo>
                  <a:close/>
                </a:path>
              </a:pathLst>
            </a:custGeom>
            <a:solidFill>
              <a:srgbClr val="C0C0C0"/>
            </a:solidFill>
            <a:ln w="9525">
              <a:noFill/>
              <a:round/>
              <a:headEnd/>
              <a:tailEnd/>
            </a:ln>
          </p:spPr>
          <p:txBody>
            <a:bodyPr/>
            <a:lstStyle/>
            <a:p>
              <a:endParaRPr lang="bg-BG"/>
            </a:p>
          </p:txBody>
        </p:sp>
        <p:sp>
          <p:nvSpPr>
            <p:cNvPr id="1044" name="Freeform 109"/>
            <p:cNvSpPr>
              <a:spLocks/>
            </p:cNvSpPr>
            <p:nvPr/>
          </p:nvSpPr>
          <p:spPr bwMode="auto">
            <a:xfrm>
              <a:off x="6620" y="7187"/>
              <a:ext cx="114" cy="171"/>
            </a:xfrm>
            <a:custGeom>
              <a:avLst/>
              <a:gdLst>
                <a:gd name="T0" fmla="*/ 0 w 630"/>
                <a:gd name="T1" fmla="*/ 360 h 1041"/>
                <a:gd name="T2" fmla="*/ 630 w 630"/>
                <a:gd name="T3" fmla="*/ 0 h 1041"/>
                <a:gd name="T4" fmla="*/ 630 w 630"/>
                <a:gd name="T5" fmla="*/ 669 h 1041"/>
                <a:gd name="T6" fmla="*/ 0 w 630"/>
                <a:gd name="T7" fmla="*/ 1041 h 1041"/>
                <a:gd name="T8" fmla="*/ 0 w 630"/>
                <a:gd name="T9" fmla="*/ 360 h 10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0" h="1041">
                  <a:moveTo>
                    <a:pt x="0" y="360"/>
                  </a:moveTo>
                  <a:lnTo>
                    <a:pt x="630" y="0"/>
                  </a:lnTo>
                  <a:lnTo>
                    <a:pt x="630" y="669"/>
                  </a:lnTo>
                  <a:lnTo>
                    <a:pt x="0" y="1041"/>
                  </a:lnTo>
                  <a:lnTo>
                    <a:pt x="0" y="360"/>
                  </a:lnTo>
                  <a:close/>
                </a:path>
              </a:pathLst>
            </a:custGeom>
            <a:solidFill>
              <a:srgbClr val="333333"/>
            </a:solidFill>
            <a:ln w="9525">
              <a:noFill/>
              <a:round/>
              <a:headEnd/>
              <a:tailEnd/>
            </a:ln>
          </p:spPr>
          <p:txBody>
            <a:bodyPr/>
            <a:lstStyle/>
            <a:p>
              <a:endParaRPr lang="bg-BG"/>
            </a:p>
          </p:txBody>
        </p:sp>
        <p:sp>
          <p:nvSpPr>
            <p:cNvPr id="1045" name="Freeform 110"/>
            <p:cNvSpPr>
              <a:spLocks/>
            </p:cNvSpPr>
            <p:nvPr/>
          </p:nvSpPr>
          <p:spPr bwMode="auto">
            <a:xfrm rot="-7254103">
              <a:off x="6335" y="7264"/>
              <a:ext cx="327" cy="206"/>
            </a:xfrm>
            <a:custGeom>
              <a:avLst/>
              <a:gdLst>
                <a:gd name="T0" fmla="*/ 1401 w 1980"/>
                <a:gd name="T1" fmla="*/ 0 h 1144"/>
                <a:gd name="T2" fmla="*/ 0 w 1980"/>
                <a:gd name="T3" fmla="*/ 797 h 1144"/>
                <a:gd name="T4" fmla="*/ 578 w 1980"/>
                <a:gd name="T5" fmla="*/ 1144 h 1144"/>
                <a:gd name="T6" fmla="*/ 1980 w 1980"/>
                <a:gd name="T7" fmla="*/ 347 h 1144"/>
                <a:gd name="T8" fmla="*/ 1401 w 1980"/>
                <a:gd name="T9" fmla="*/ 0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0" h="1144">
                  <a:moveTo>
                    <a:pt x="1401" y="0"/>
                  </a:moveTo>
                  <a:lnTo>
                    <a:pt x="0" y="797"/>
                  </a:lnTo>
                  <a:lnTo>
                    <a:pt x="578" y="1144"/>
                  </a:lnTo>
                  <a:lnTo>
                    <a:pt x="1980" y="347"/>
                  </a:lnTo>
                  <a:lnTo>
                    <a:pt x="1401" y="0"/>
                  </a:lnTo>
                  <a:close/>
                </a:path>
              </a:pathLst>
            </a:custGeom>
            <a:solidFill>
              <a:srgbClr val="C0C0C0"/>
            </a:solidFill>
            <a:ln w="9525">
              <a:noFill/>
              <a:round/>
              <a:headEnd/>
              <a:tailEnd/>
            </a:ln>
          </p:spPr>
          <p:txBody>
            <a:bodyPr/>
            <a:lstStyle/>
            <a:p>
              <a:endParaRPr lang="bg-BG"/>
            </a:p>
          </p:txBody>
        </p:sp>
        <p:sp>
          <p:nvSpPr>
            <p:cNvPr id="1046" name="Freeform 111"/>
            <p:cNvSpPr>
              <a:spLocks/>
            </p:cNvSpPr>
            <p:nvPr/>
          </p:nvSpPr>
          <p:spPr bwMode="auto">
            <a:xfrm>
              <a:off x="6623" y="6981"/>
              <a:ext cx="233" cy="506"/>
            </a:xfrm>
            <a:custGeom>
              <a:avLst/>
              <a:gdLst>
                <a:gd name="T0" fmla="*/ 0 w 1302"/>
                <a:gd name="T1" fmla="*/ 3086 h 3086"/>
                <a:gd name="T2" fmla="*/ 1 w 1302"/>
                <a:gd name="T3" fmla="*/ 2411 h 3086"/>
                <a:gd name="T4" fmla="*/ 708 w 1302"/>
                <a:gd name="T5" fmla="*/ 1989 h 3086"/>
                <a:gd name="T6" fmla="*/ 707 w 1302"/>
                <a:gd name="T7" fmla="*/ 322 h 3086"/>
                <a:gd name="T8" fmla="*/ 1300 w 1302"/>
                <a:gd name="T9" fmla="*/ 0 h 3086"/>
                <a:gd name="T10" fmla="*/ 1302 w 1302"/>
                <a:gd name="T11" fmla="*/ 2306 h 3086"/>
                <a:gd name="T12" fmla="*/ 0 w 1302"/>
                <a:gd name="T13" fmla="*/ 3086 h 30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2" h="3086">
                  <a:moveTo>
                    <a:pt x="0" y="3086"/>
                  </a:moveTo>
                  <a:lnTo>
                    <a:pt x="1" y="2411"/>
                  </a:lnTo>
                  <a:lnTo>
                    <a:pt x="708" y="1989"/>
                  </a:lnTo>
                  <a:lnTo>
                    <a:pt x="707" y="322"/>
                  </a:lnTo>
                  <a:lnTo>
                    <a:pt x="1300" y="0"/>
                  </a:lnTo>
                  <a:lnTo>
                    <a:pt x="1302" y="2306"/>
                  </a:lnTo>
                  <a:lnTo>
                    <a:pt x="0" y="3086"/>
                  </a:lnTo>
                  <a:close/>
                </a:path>
              </a:pathLst>
            </a:custGeom>
            <a:solidFill>
              <a:srgbClr val="333333"/>
            </a:solidFill>
            <a:ln w="9525">
              <a:noFill/>
              <a:round/>
              <a:headEnd/>
              <a:tailEnd/>
            </a:ln>
          </p:spPr>
          <p:txBody>
            <a:bodyPr/>
            <a:lstStyle/>
            <a:p>
              <a:endParaRPr lang="bg-BG"/>
            </a:p>
          </p:txBody>
        </p:sp>
        <p:sp>
          <p:nvSpPr>
            <p:cNvPr id="1047" name="Freeform 112"/>
            <p:cNvSpPr>
              <a:spLocks/>
            </p:cNvSpPr>
            <p:nvPr/>
          </p:nvSpPr>
          <p:spPr bwMode="auto">
            <a:xfrm>
              <a:off x="6647" y="6919"/>
              <a:ext cx="209" cy="113"/>
            </a:xfrm>
            <a:custGeom>
              <a:avLst/>
              <a:gdLst>
                <a:gd name="T0" fmla="*/ 566 w 1158"/>
                <a:gd name="T1" fmla="*/ 681 h 681"/>
                <a:gd name="T2" fmla="*/ 0 w 1158"/>
                <a:gd name="T3" fmla="*/ 334 h 681"/>
                <a:gd name="T4" fmla="*/ 553 w 1158"/>
                <a:gd name="T5" fmla="*/ 0 h 681"/>
                <a:gd name="T6" fmla="*/ 1158 w 1158"/>
                <a:gd name="T7" fmla="*/ 360 h 681"/>
                <a:gd name="T8" fmla="*/ 566 w 1158"/>
                <a:gd name="T9" fmla="*/ 681 h 6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8" h="681">
                  <a:moveTo>
                    <a:pt x="566" y="681"/>
                  </a:moveTo>
                  <a:lnTo>
                    <a:pt x="0" y="334"/>
                  </a:lnTo>
                  <a:lnTo>
                    <a:pt x="553" y="0"/>
                  </a:lnTo>
                  <a:lnTo>
                    <a:pt x="1158" y="360"/>
                  </a:lnTo>
                  <a:lnTo>
                    <a:pt x="566" y="681"/>
                  </a:lnTo>
                  <a:close/>
                </a:path>
              </a:pathLst>
            </a:custGeom>
            <a:solidFill>
              <a:srgbClr val="969696"/>
            </a:solidFill>
            <a:ln w="9525">
              <a:noFill/>
              <a:round/>
              <a:headEnd/>
              <a:tailEnd/>
            </a:ln>
          </p:spPr>
          <p:txBody>
            <a:bodyPr/>
            <a:lstStyle/>
            <a:p>
              <a:endParaRPr lang="bg-BG"/>
            </a:p>
          </p:txBody>
        </p:sp>
        <p:sp>
          <p:nvSpPr>
            <p:cNvPr id="1048" name="Freeform 113"/>
            <p:cNvSpPr>
              <a:spLocks/>
            </p:cNvSpPr>
            <p:nvPr/>
          </p:nvSpPr>
          <p:spPr bwMode="auto">
            <a:xfrm>
              <a:off x="6875" y="6911"/>
              <a:ext cx="108" cy="316"/>
            </a:xfrm>
            <a:custGeom>
              <a:avLst/>
              <a:gdLst>
                <a:gd name="T0" fmla="*/ 591 w 597"/>
                <a:gd name="T1" fmla="*/ 1596 h 1917"/>
                <a:gd name="T2" fmla="*/ 597 w 597"/>
                <a:gd name="T3" fmla="*/ 0 h 1917"/>
                <a:gd name="T4" fmla="*/ 6 w 597"/>
                <a:gd name="T5" fmla="*/ 325 h 1917"/>
                <a:gd name="T6" fmla="*/ 0 w 597"/>
                <a:gd name="T7" fmla="*/ 1917 h 1917"/>
                <a:gd name="T8" fmla="*/ 591 w 597"/>
                <a:gd name="T9" fmla="*/ 1596 h 19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7" h="1917">
                  <a:moveTo>
                    <a:pt x="591" y="1596"/>
                  </a:moveTo>
                  <a:lnTo>
                    <a:pt x="597" y="0"/>
                  </a:lnTo>
                  <a:lnTo>
                    <a:pt x="6" y="325"/>
                  </a:lnTo>
                  <a:lnTo>
                    <a:pt x="0" y="1917"/>
                  </a:lnTo>
                  <a:lnTo>
                    <a:pt x="591" y="1596"/>
                  </a:lnTo>
                  <a:close/>
                </a:path>
              </a:pathLst>
            </a:custGeom>
            <a:solidFill>
              <a:srgbClr val="333333"/>
            </a:solidFill>
            <a:ln w="9525">
              <a:noFill/>
              <a:round/>
              <a:headEnd/>
              <a:tailEnd/>
            </a:ln>
          </p:spPr>
          <p:txBody>
            <a:bodyPr/>
            <a:lstStyle/>
            <a:p>
              <a:endParaRPr lang="bg-BG"/>
            </a:p>
          </p:txBody>
        </p:sp>
        <p:sp>
          <p:nvSpPr>
            <p:cNvPr id="1049" name="Freeform 114"/>
            <p:cNvSpPr>
              <a:spLocks/>
            </p:cNvSpPr>
            <p:nvPr/>
          </p:nvSpPr>
          <p:spPr bwMode="auto">
            <a:xfrm rot="7212079">
              <a:off x="6516" y="6705"/>
              <a:ext cx="332" cy="482"/>
            </a:xfrm>
            <a:custGeom>
              <a:avLst/>
              <a:gdLst>
                <a:gd name="T0" fmla="*/ 0 w 2018"/>
                <a:gd name="T1" fmla="*/ 0 h 2687"/>
                <a:gd name="T2" fmla="*/ 578 w 2018"/>
                <a:gd name="T3" fmla="*/ 347 h 2687"/>
                <a:gd name="T4" fmla="*/ 578 w 2018"/>
                <a:gd name="T5" fmla="*/ 1170 h 2687"/>
                <a:gd name="T6" fmla="*/ 2018 w 2018"/>
                <a:gd name="T7" fmla="*/ 2019 h 2687"/>
                <a:gd name="T8" fmla="*/ 2018 w 2018"/>
                <a:gd name="T9" fmla="*/ 2687 h 2687"/>
                <a:gd name="T10" fmla="*/ 0 w 2018"/>
                <a:gd name="T11" fmla="*/ 1517 h 2687"/>
                <a:gd name="T12" fmla="*/ 0 w 2018"/>
                <a:gd name="T13" fmla="*/ 0 h 26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8" h="2687">
                  <a:moveTo>
                    <a:pt x="0" y="0"/>
                  </a:moveTo>
                  <a:lnTo>
                    <a:pt x="578" y="347"/>
                  </a:lnTo>
                  <a:lnTo>
                    <a:pt x="578" y="1170"/>
                  </a:lnTo>
                  <a:lnTo>
                    <a:pt x="2018" y="2019"/>
                  </a:lnTo>
                  <a:lnTo>
                    <a:pt x="2018" y="2687"/>
                  </a:lnTo>
                  <a:lnTo>
                    <a:pt x="0" y="1517"/>
                  </a:lnTo>
                  <a:lnTo>
                    <a:pt x="0" y="0"/>
                  </a:lnTo>
                  <a:close/>
                </a:path>
              </a:pathLst>
            </a:custGeom>
            <a:solidFill>
              <a:srgbClr val="969696"/>
            </a:solidFill>
            <a:ln w="9525">
              <a:noFill/>
              <a:round/>
              <a:headEnd/>
              <a:tailEnd/>
            </a:ln>
          </p:spPr>
          <p:txBody>
            <a:bodyPr/>
            <a:lstStyle/>
            <a:p>
              <a:endParaRPr lang="bg-BG"/>
            </a:p>
          </p:txBody>
        </p:sp>
        <p:sp>
          <p:nvSpPr>
            <p:cNvPr id="1050" name="Freeform 115"/>
            <p:cNvSpPr>
              <a:spLocks/>
            </p:cNvSpPr>
            <p:nvPr/>
          </p:nvSpPr>
          <p:spPr bwMode="auto">
            <a:xfrm>
              <a:off x="6382" y="6978"/>
              <a:ext cx="108" cy="174"/>
            </a:xfrm>
            <a:custGeom>
              <a:avLst/>
              <a:gdLst>
                <a:gd name="T0" fmla="*/ 588 w 592"/>
                <a:gd name="T1" fmla="*/ 342 h 1068"/>
                <a:gd name="T2" fmla="*/ 592 w 592"/>
                <a:gd name="T3" fmla="*/ 1068 h 1068"/>
                <a:gd name="T4" fmla="*/ 4 w 592"/>
                <a:gd name="T5" fmla="*/ 731 h 1068"/>
                <a:gd name="T6" fmla="*/ 0 w 592"/>
                <a:gd name="T7" fmla="*/ 0 h 1068"/>
                <a:gd name="T8" fmla="*/ 588 w 592"/>
                <a:gd name="T9" fmla="*/ 342 h 10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2" h="1068">
                  <a:moveTo>
                    <a:pt x="588" y="342"/>
                  </a:moveTo>
                  <a:lnTo>
                    <a:pt x="592" y="1068"/>
                  </a:lnTo>
                  <a:lnTo>
                    <a:pt x="4" y="731"/>
                  </a:lnTo>
                  <a:lnTo>
                    <a:pt x="0" y="0"/>
                  </a:lnTo>
                  <a:lnTo>
                    <a:pt x="588" y="342"/>
                  </a:lnTo>
                  <a:close/>
                </a:path>
              </a:pathLst>
            </a:custGeom>
            <a:solidFill>
              <a:srgbClr val="C0C0C0"/>
            </a:solidFill>
            <a:ln w="9525">
              <a:noFill/>
              <a:round/>
              <a:headEnd/>
              <a:tailEnd/>
            </a:ln>
          </p:spPr>
          <p:txBody>
            <a:bodyPr/>
            <a:lstStyle/>
            <a:p>
              <a:endParaRPr lang="bg-BG"/>
            </a:p>
          </p:txBody>
        </p:sp>
        <p:sp>
          <p:nvSpPr>
            <p:cNvPr id="1051" name="Freeform 116"/>
            <p:cNvSpPr>
              <a:spLocks/>
            </p:cNvSpPr>
            <p:nvPr/>
          </p:nvSpPr>
          <p:spPr bwMode="auto">
            <a:xfrm>
              <a:off x="6509" y="7045"/>
              <a:ext cx="111" cy="177"/>
            </a:xfrm>
            <a:custGeom>
              <a:avLst/>
              <a:gdLst>
                <a:gd name="T0" fmla="*/ 0 w 617"/>
                <a:gd name="T1" fmla="*/ 0 h 1080"/>
                <a:gd name="T2" fmla="*/ 0 w 617"/>
                <a:gd name="T3" fmla="*/ 720 h 1080"/>
                <a:gd name="T4" fmla="*/ 617 w 617"/>
                <a:gd name="T5" fmla="*/ 1080 h 1080"/>
                <a:gd name="T6" fmla="*/ 617 w 617"/>
                <a:gd name="T7" fmla="*/ 373 h 1080"/>
                <a:gd name="T8" fmla="*/ 0 w 617"/>
                <a:gd name="T9" fmla="*/ 0 h 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 h="1080">
                  <a:moveTo>
                    <a:pt x="0" y="0"/>
                  </a:moveTo>
                  <a:lnTo>
                    <a:pt x="0" y="720"/>
                  </a:lnTo>
                  <a:lnTo>
                    <a:pt x="617" y="1080"/>
                  </a:lnTo>
                  <a:lnTo>
                    <a:pt x="617" y="373"/>
                  </a:lnTo>
                  <a:lnTo>
                    <a:pt x="0" y="0"/>
                  </a:lnTo>
                  <a:close/>
                </a:path>
              </a:pathLst>
            </a:custGeom>
            <a:solidFill>
              <a:srgbClr val="C0C0C0"/>
            </a:solidFill>
            <a:ln w="9525">
              <a:noFill/>
              <a:round/>
              <a:headEnd/>
              <a:tailEnd/>
            </a:ln>
          </p:spPr>
          <p:txBody>
            <a:bodyPr/>
            <a:lstStyle/>
            <a:p>
              <a:endParaRPr lang="bg-BG"/>
            </a:p>
          </p:txBody>
        </p:sp>
        <p:sp>
          <p:nvSpPr>
            <p:cNvPr id="1052" name="Freeform 117"/>
            <p:cNvSpPr>
              <a:spLocks/>
            </p:cNvSpPr>
            <p:nvPr/>
          </p:nvSpPr>
          <p:spPr bwMode="auto">
            <a:xfrm>
              <a:off x="6620" y="7045"/>
              <a:ext cx="111" cy="177"/>
            </a:xfrm>
            <a:custGeom>
              <a:avLst/>
              <a:gdLst>
                <a:gd name="T0" fmla="*/ 0 w 617"/>
                <a:gd name="T1" fmla="*/ 373 h 1080"/>
                <a:gd name="T2" fmla="*/ 0 w 617"/>
                <a:gd name="T3" fmla="*/ 1080 h 1080"/>
                <a:gd name="T4" fmla="*/ 617 w 617"/>
                <a:gd name="T5" fmla="*/ 720 h 1080"/>
                <a:gd name="T6" fmla="*/ 617 w 617"/>
                <a:gd name="T7" fmla="*/ 0 h 1080"/>
                <a:gd name="T8" fmla="*/ 0 w 617"/>
                <a:gd name="T9" fmla="*/ 373 h 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 h="1080">
                  <a:moveTo>
                    <a:pt x="0" y="373"/>
                  </a:moveTo>
                  <a:lnTo>
                    <a:pt x="0" y="1080"/>
                  </a:lnTo>
                  <a:lnTo>
                    <a:pt x="617" y="720"/>
                  </a:lnTo>
                  <a:lnTo>
                    <a:pt x="617" y="0"/>
                  </a:lnTo>
                  <a:lnTo>
                    <a:pt x="0" y="373"/>
                  </a:lnTo>
                  <a:close/>
                </a:path>
              </a:pathLst>
            </a:custGeom>
            <a:solidFill>
              <a:srgbClr val="333333"/>
            </a:solidFill>
            <a:ln w="9525">
              <a:noFill/>
              <a:round/>
              <a:headEnd/>
              <a:tailEnd/>
            </a:ln>
          </p:spPr>
          <p:txBody>
            <a:bodyPr/>
            <a:lstStyle/>
            <a:p>
              <a:endParaRPr lang="bg-BG"/>
            </a:p>
          </p:txBody>
        </p:sp>
        <p:sp>
          <p:nvSpPr>
            <p:cNvPr id="1053" name="Freeform 118"/>
            <p:cNvSpPr>
              <a:spLocks/>
            </p:cNvSpPr>
            <p:nvPr/>
          </p:nvSpPr>
          <p:spPr bwMode="auto">
            <a:xfrm>
              <a:off x="6509" y="6989"/>
              <a:ext cx="222" cy="118"/>
            </a:xfrm>
            <a:custGeom>
              <a:avLst/>
              <a:gdLst>
                <a:gd name="T0" fmla="*/ 617 w 1234"/>
                <a:gd name="T1" fmla="*/ 0 h 720"/>
                <a:gd name="T2" fmla="*/ 0 w 1234"/>
                <a:gd name="T3" fmla="*/ 347 h 720"/>
                <a:gd name="T4" fmla="*/ 617 w 1234"/>
                <a:gd name="T5" fmla="*/ 720 h 720"/>
                <a:gd name="T6" fmla="*/ 1234 w 1234"/>
                <a:gd name="T7" fmla="*/ 360 h 720"/>
                <a:gd name="T8" fmla="*/ 617 w 1234"/>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 h="720">
                  <a:moveTo>
                    <a:pt x="617" y="0"/>
                  </a:moveTo>
                  <a:lnTo>
                    <a:pt x="0" y="347"/>
                  </a:lnTo>
                  <a:lnTo>
                    <a:pt x="617" y="720"/>
                  </a:lnTo>
                  <a:lnTo>
                    <a:pt x="1234" y="360"/>
                  </a:lnTo>
                  <a:lnTo>
                    <a:pt x="617" y="0"/>
                  </a:lnTo>
                  <a:close/>
                </a:path>
              </a:pathLst>
            </a:custGeom>
            <a:solidFill>
              <a:srgbClr val="969696"/>
            </a:solidFill>
            <a:ln w="9525">
              <a:noFill/>
              <a:round/>
              <a:headEnd/>
              <a:tailEnd/>
            </a:ln>
          </p:spPr>
          <p:txBody>
            <a:bodyPr/>
            <a:lstStyle/>
            <a:p>
              <a:endParaRPr lang="bg-BG"/>
            </a:p>
          </p:txBody>
        </p:sp>
      </p:grpSp>
      <p:pic>
        <p:nvPicPr>
          <p:cNvPr id="1038" name="Picture 136" descr="unibl"/>
          <p:cNvPicPr>
            <a:picLocks noChangeAspect="1" noChangeArrowheads="1"/>
          </p:cNvPicPr>
          <p:nvPr userDrawn="1"/>
        </p:nvPicPr>
        <p:blipFill>
          <a:blip r:embed="rId16"/>
          <a:srcRect/>
          <a:stretch>
            <a:fillRect/>
          </a:stretch>
        </p:blipFill>
        <p:spPr bwMode="auto">
          <a:xfrm>
            <a:off x="7632700" y="296863"/>
            <a:ext cx="566738" cy="566737"/>
          </a:xfrm>
          <a:prstGeom prst="rect">
            <a:avLst/>
          </a:prstGeom>
          <a:noFill/>
          <a:ln w="9525">
            <a:noFill/>
            <a:miter lim="800000"/>
            <a:headEnd/>
            <a:tailEnd/>
          </a:ln>
        </p:spPr>
      </p:pic>
      <p:pic>
        <p:nvPicPr>
          <p:cNvPr id="1039" name="Picture 138" descr="univerzitet"/>
          <p:cNvPicPr>
            <a:picLocks noChangeAspect="1" noChangeArrowheads="1"/>
          </p:cNvPicPr>
          <p:nvPr userDrawn="1"/>
        </p:nvPicPr>
        <p:blipFill>
          <a:blip r:embed="rId17"/>
          <a:srcRect/>
          <a:stretch>
            <a:fillRect/>
          </a:stretch>
        </p:blipFill>
        <p:spPr bwMode="auto">
          <a:xfrm>
            <a:off x="8316913" y="301625"/>
            <a:ext cx="590550" cy="571500"/>
          </a:xfrm>
          <a:prstGeom prst="rect">
            <a:avLst/>
          </a:prstGeom>
          <a:noFill/>
          <a:ln w="9525">
            <a:noFill/>
            <a:miter lim="800000"/>
            <a:headEnd/>
            <a:tailEnd/>
          </a:ln>
        </p:spPr>
      </p:pic>
      <p:pic>
        <p:nvPicPr>
          <p:cNvPr id="1040" name="Picture 34"/>
          <p:cNvPicPr>
            <a:picLocks noChangeAspect="1" noChangeArrowheads="1"/>
          </p:cNvPicPr>
          <p:nvPr userDrawn="1"/>
        </p:nvPicPr>
        <p:blipFill>
          <a:blip r:embed="rId18"/>
          <a:srcRect/>
          <a:stretch>
            <a:fillRect/>
          </a:stretch>
        </p:blipFill>
        <p:spPr bwMode="auto">
          <a:xfrm>
            <a:off x="3995738" y="438150"/>
            <a:ext cx="1714500" cy="304800"/>
          </a:xfrm>
          <a:prstGeom prst="rect">
            <a:avLst/>
          </a:prstGeom>
          <a:noFill/>
          <a:ln w="12700">
            <a:noFill/>
            <a:miter lim="800000"/>
            <a:headEnd/>
            <a:tailEnd/>
          </a:ln>
          <a:effectLst/>
        </p:spPr>
      </p:pic>
      <p:sp>
        <p:nvSpPr>
          <p:cNvPr id="1041" name="Rectangle 1"/>
          <p:cNvSpPr>
            <a:spLocks noChangeArrowheads="1"/>
          </p:cNvSpPr>
          <p:nvPr userDrawn="1"/>
        </p:nvSpPr>
        <p:spPr bwMode="auto">
          <a:xfrm>
            <a:off x="219075" y="377825"/>
            <a:ext cx="1076325" cy="461963"/>
          </a:xfrm>
          <a:prstGeom prst="rect">
            <a:avLst/>
          </a:prstGeom>
          <a:noFill/>
          <a:ln w="9525">
            <a:noFill/>
            <a:miter lim="800000"/>
            <a:headEnd/>
            <a:tailEnd/>
          </a:ln>
        </p:spPr>
        <p:txBody>
          <a:bodyPr wrap="none">
            <a:spAutoFit/>
          </a:bodyPr>
          <a:lstStyle/>
          <a:p>
            <a:pPr defTabSz="762000"/>
            <a:r>
              <a:rPr lang="de-DE">
                <a:solidFill>
                  <a:srgbClr val="808080"/>
                </a:solidFill>
              </a:rPr>
              <a:t>DAAD</a:t>
            </a: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zoom/>
  </p:transition>
  <p:txStyles>
    <p:titleStyle>
      <a:lvl1pPr algn="ctr" defTabSz="1166813" rtl="0" eaLnBrk="0" fontAlgn="base" hangingPunct="0">
        <a:spcBef>
          <a:spcPct val="0"/>
        </a:spcBef>
        <a:spcAft>
          <a:spcPct val="0"/>
        </a:spcAft>
        <a:defRPr sz="2400" b="1">
          <a:solidFill>
            <a:schemeClr val="tx1"/>
          </a:solidFill>
          <a:latin typeface="+mj-lt"/>
          <a:ea typeface="+mj-ea"/>
          <a:cs typeface="+mj-cs"/>
        </a:defRPr>
      </a:lvl1pPr>
      <a:lvl2pPr algn="ctr" defTabSz="1166813" rtl="0" eaLnBrk="0" fontAlgn="base" hangingPunct="0">
        <a:spcBef>
          <a:spcPct val="0"/>
        </a:spcBef>
        <a:spcAft>
          <a:spcPct val="0"/>
        </a:spcAft>
        <a:defRPr sz="2400" b="1">
          <a:solidFill>
            <a:schemeClr val="tx1"/>
          </a:solidFill>
          <a:latin typeface="Arial" pitchFamily="34" charset="0"/>
        </a:defRPr>
      </a:lvl2pPr>
      <a:lvl3pPr algn="ctr" defTabSz="1166813" rtl="0" eaLnBrk="0" fontAlgn="base" hangingPunct="0">
        <a:spcBef>
          <a:spcPct val="0"/>
        </a:spcBef>
        <a:spcAft>
          <a:spcPct val="0"/>
        </a:spcAft>
        <a:defRPr sz="2400" b="1">
          <a:solidFill>
            <a:schemeClr val="tx1"/>
          </a:solidFill>
          <a:latin typeface="Arial" pitchFamily="34" charset="0"/>
        </a:defRPr>
      </a:lvl3pPr>
      <a:lvl4pPr algn="ctr" defTabSz="1166813" rtl="0" eaLnBrk="0" fontAlgn="base" hangingPunct="0">
        <a:spcBef>
          <a:spcPct val="0"/>
        </a:spcBef>
        <a:spcAft>
          <a:spcPct val="0"/>
        </a:spcAft>
        <a:defRPr sz="2400" b="1">
          <a:solidFill>
            <a:schemeClr val="tx1"/>
          </a:solidFill>
          <a:latin typeface="Arial" pitchFamily="34" charset="0"/>
        </a:defRPr>
      </a:lvl4pPr>
      <a:lvl5pPr algn="ctr" defTabSz="1166813" rtl="0" eaLnBrk="0" fontAlgn="base" hangingPunct="0">
        <a:spcBef>
          <a:spcPct val="0"/>
        </a:spcBef>
        <a:spcAft>
          <a:spcPct val="0"/>
        </a:spcAft>
        <a:defRPr sz="2400" b="1">
          <a:solidFill>
            <a:schemeClr val="tx1"/>
          </a:solidFill>
          <a:latin typeface="Arial" pitchFamily="34" charset="0"/>
        </a:defRPr>
      </a:lvl5pPr>
      <a:lvl6pPr marL="457200" algn="ctr" defTabSz="1166813" rtl="0" eaLnBrk="0" fontAlgn="base" hangingPunct="0">
        <a:spcBef>
          <a:spcPct val="0"/>
        </a:spcBef>
        <a:spcAft>
          <a:spcPct val="0"/>
        </a:spcAft>
        <a:defRPr sz="2400" b="1">
          <a:solidFill>
            <a:schemeClr val="tx1"/>
          </a:solidFill>
          <a:latin typeface="Arial" pitchFamily="34" charset="0"/>
        </a:defRPr>
      </a:lvl6pPr>
      <a:lvl7pPr marL="914400" algn="ctr" defTabSz="1166813" rtl="0" eaLnBrk="0" fontAlgn="base" hangingPunct="0">
        <a:spcBef>
          <a:spcPct val="0"/>
        </a:spcBef>
        <a:spcAft>
          <a:spcPct val="0"/>
        </a:spcAft>
        <a:defRPr sz="2400" b="1">
          <a:solidFill>
            <a:schemeClr val="tx1"/>
          </a:solidFill>
          <a:latin typeface="Arial" pitchFamily="34" charset="0"/>
        </a:defRPr>
      </a:lvl7pPr>
      <a:lvl8pPr marL="1371600" algn="ctr" defTabSz="1166813" rtl="0" eaLnBrk="0" fontAlgn="base" hangingPunct="0">
        <a:spcBef>
          <a:spcPct val="0"/>
        </a:spcBef>
        <a:spcAft>
          <a:spcPct val="0"/>
        </a:spcAft>
        <a:defRPr sz="2400" b="1">
          <a:solidFill>
            <a:schemeClr val="tx1"/>
          </a:solidFill>
          <a:latin typeface="Arial" pitchFamily="34" charset="0"/>
        </a:defRPr>
      </a:lvl8pPr>
      <a:lvl9pPr marL="1828800" algn="ctr" defTabSz="1166813" rtl="0" eaLnBrk="0" fontAlgn="base" hangingPunct="0">
        <a:spcBef>
          <a:spcPct val="0"/>
        </a:spcBef>
        <a:spcAft>
          <a:spcPct val="0"/>
        </a:spcAft>
        <a:defRPr sz="2400" b="1">
          <a:solidFill>
            <a:schemeClr val="tx1"/>
          </a:solidFill>
          <a:latin typeface="Arial" pitchFamily="34" charset="0"/>
        </a:defRPr>
      </a:lvl9pPr>
    </p:titleStyle>
    <p:bodyStyle>
      <a:lvl1pPr marL="423863" indent="-423863" algn="l" defTabSz="1166813" rtl="0" eaLnBrk="0" fontAlgn="base" hangingPunct="0">
        <a:spcBef>
          <a:spcPct val="0"/>
        </a:spcBef>
        <a:spcAft>
          <a:spcPct val="0"/>
        </a:spcAft>
        <a:buChar char="•"/>
        <a:defRPr sz="800" b="1">
          <a:solidFill>
            <a:schemeClr val="tx1"/>
          </a:solidFill>
          <a:latin typeface="+mn-lt"/>
          <a:ea typeface="+mn-ea"/>
          <a:cs typeface="+mn-cs"/>
        </a:defRPr>
      </a:lvl1pPr>
      <a:lvl2pPr marL="919163" indent="-354013" algn="l" defTabSz="1166813" rtl="0" eaLnBrk="0" fontAlgn="base" hangingPunct="0">
        <a:spcBef>
          <a:spcPct val="20000"/>
        </a:spcBef>
        <a:spcAft>
          <a:spcPct val="0"/>
        </a:spcAft>
        <a:buChar char="–"/>
        <a:defRPr sz="3500">
          <a:solidFill>
            <a:schemeClr val="tx1"/>
          </a:solidFill>
          <a:latin typeface="Times New Roman" pitchFamily="18" charset="0"/>
          <a:cs typeface="+mn-cs"/>
        </a:defRPr>
      </a:lvl2pPr>
      <a:lvl3pPr marL="1414463" indent="-282575" algn="l" defTabSz="1166813" rtl="0" eaLnBrk="0" fontAlgn="base" hangingPunct="0">
        <a:spcBef>
          <a:spcPct val="20000"/>
        </a:spcBef>
        <a:spcAft>
          <a:spcPct val="0"/>
        </a:spcAft>
        <a:buChar char="•"/>
        <a:defRPr sz="3000">
          <a:solidFill>
            <a:schemeClr val="tx1"/>
          </a:solidFill>
          <a:latin typeface="Times New Roman" pitchFamily="18" charset="0"/>
          <a:cs typeface="+mn-cs"/>
        </a:defRPr>
      </a:lvl3pPr>
      <a:lvl4pPr marL="1979613" indent="-282575" algn="l" defTabSz="1166813" rtl="0" eaLnBrk="0" fontAlgn="base" hangingPunct="0">
        <a:spcBef>
          <a:spcPct val="20000"/>
        </a:spcBef>
        <a:spcAft>
          <a:spcPct val="0"/>
        </a:spcAft>
        <a:buChar char="–"/>
        <a:defRPr sz="2500">
          <a:solidFill>
            <a:schemeClr val="tx1"/>
          </a:solidFill>
          <a:latin typeface="Times New Roman" pitchFamily="18" charset="0"/>
          <a:cs typeface="+mn-cs"/>
        </a:defRPr>
      </a:lvl4pPr>
      <a:lvl5pPr marL="2546350" indent="-282575" algn="l" defTabSz="1166813" rtl="0" eaLnBrk="0" fontAlgn="base" hangingPunct="0">
        <a:spcBef>
          <a:spcPct val="20000"/>
        </a:spcBef>
        <a:spcAft>
          <a:spcPct val="0"/>
        </a:spcAft>
        <a:buChar char="»"/>
        <a:defRPr sz="2500">
          <a:solidFill>
            <a:schemeClr val="tx1"/>
          </a:solidFill>
          <a:latin typeface="Times New Roman" pitchFamily="18" charset="0"/>
          <a:cs typeface="+mn-cs"/>
        </a:defRPr>
      </a:lvl5pPr>
      <a:lvl6pPr marL="3003550" indent="-282575" algn="l" defTabSz="1166813" rtl="0" eaLnBrk="0" fontAlgn="base" hangingPunct="0">
        <a:spcBef>
          <a:spcPct val="20000"/>
        </a:spcBef>
        <a:spcAft>
          <a:spcPct val="0"/>
        </a:spcAft>
        <a:defRPr sz="2500">
          <a:solidFill>
            <a:schemeClr val="tx1"/>
          </a:solidFill>
          <a:latin typeface="Times New Roman" pitchFamily="18" charset="0"/>
          <a:cs typeface="+mn-cs"/>
        </a:defRPr>
      </a:lvl6pPr>
      <a:lvl7pPr marL="3460750" indent="-282575" algn="l" defTabSz="1166813" rtl="0" eaLnBrk="0" fontAlgn="base" hangingPunct="0">
        <a:spcBef>
          <a:spcPct val="20000"/>
        </a:spcBef>
        <a:spcAft>
          <a:spcPct val="0"/>
        </a:spcAft>
        <a:defRPr sz="2500">
          <a:solidFill>
            <a:schemeClr val="tx1"/>
          </a:solidFill>
          <a:latin typeface="Times New Roman" pitchFamily="18" charset="0"/>
          <a:cs typeface="+mn-cs"/>
        </a:defRPr>
      </a:lvl7pPr>
      <a:lvl8pPr marL="3917950" indent="-282575" algn="l" defTabSz="1166813" rtl="0" eaLnBrk="0" fontAlgn="base" hangingPunct="0">
        <a:spcBef>
          <a:spcPct val="20000"/>
        </a:spcBef>
        <a:spcAft>
          <a:spcPct val="0"/>
        </a:spcAft>
        <a:defRPr sz="2500">
          <a:solidFill>
            <a:schemeClr val="tx1"/>
          </a:solidFill>
          <a:latin typeface="Times New Roman" pitchFamily="18" charset="0"/>
          <a:cs typeface="+mn-cs"/>
        </a:defRPr>
      </a:lvl8pPr>
      <a:lvl9pPr marL="4375150" indent="-282575" algn="l" defTabSz="1166813" rtl="0" eaLnBrk="0" fontAlgn="base" hangingPunct="0">
        <a:spcBef>
          <a:spcPct val="20000"/>
        </a:spcBef>
        <a:spcAft>
          <a:spcPct val="0"/>
        </a:spcAft>
        <a:defRPr sz="25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57" y="1931967"/>
            <a:ext cx="8077200" cy="457200"/>
          </a:xfrm>
        </p:spPr>
        <p:txBody>
          <a:bodyPr/>
          <a:lstStyle/>
          <a:p>
            <a:r>
              <a:rPr lang="en-US" dirty="0" smtClean="0">
                <a:solidFill>
                  <a:srgbClr val="FF3300"/>
                </a:solidFill>
              </a:rPr>
              <a:t>Sensor Nodes for Distributed Ventilation System Control</a:t>
            </a:r>
            <a:endParaRPr lang="bg-BG" dirty="0">
              <a:solidFill>
                <a:srgbClr val="FF3300"/>
              </a:solidFill>
            </a:endParaRPr>
          </a:p>
        </p:txBody>
      </p:sp>
      <p:sp>
        <p:nvSpPr>
          <p:cNvPr id="4" name="Rectangle 5"/>
          <p:cNvSpPr txBox="1">
            <a:spLocks noChangeArrowheads="1"/>
          </p:cNvSpPr>
          <p:nvPr/>
        </p:nvSpPr>
        <p:spPr>
          <a:xfrm>
            <a:off x="592083" y="4049721"/>
            <a:ext cx="7918450" cy="1600200"/>
          </a:xfrm>
          <a:prstGeom prst="rect">
            <a:avLst/>
          </a:prstGeom>
          <a:noFill/>
        </p:spPr>
        <p:txBody>
          <a:bodyPr/>
          <a:lstStyle/>
          <a:p>
            <a:pPr marL="423863" lvl="0" indent="-423863" defTabSz="1166813" eaLnBrk="1" hangingPunct="1">
              <a:lnSpc>
                <a:spcPct val="80000"/>
              </a:lnSpc>
              <a:defRPr/>
            </a:pPr>
            <a:endParaRPr kumimoji="0" lang="de-DE" sz="1700" b="1" i="0" u="none" strike="noStrike" kern="0" cap="none" spc="0" normalizeH="0" baseline="0" noProof="0" dirty="0" smtClean="0">
              <a:ln>
                <a:noFill/>
              </a:ln>
              <a:solidFill>
                <a:schemeClr val="tx1"/>
              </a:solidFill>
              <a:effectLst/>
              <a:uLnTx/>
              <a:uFillTx/>
              <a:latin typeface="+mn-lt"/>
              <a:ea typeface="+mn-ea"/>
              <a:cs typeface="+mn-cs"/>
            </a:endParaRPr>
          </a:p>
          <a:p>
            <a:pPr marL="423863" lvl="0" indent="-423863" defTabSz="1166813" eaLnBrk="1" hangingPunct="1">
              <a:lnSpc>
                <a:spcPct val="80000"/>
              </a:lnSpc>
              <a:defRPr/>
            </a:pPr>
            <a:r>
              <a:rPr lang="de-DE" sz="1700" kern="0" dirty="0" smtClean="0"/>
              <a:t>	Marin Berov Marinov </a:t>
            </a:r>
            <a:r>
              <a:rPr lang="de-DE" sz="1700" kern="0" dirty="0" smtClean="0">
                <a:latin typeface="+mn-lt"/>
                <a:cs typeface="+mn-cs"/>
              </a:rPr>
              <a:t>,</a:t>
            </a:r>
            <a:endParaRPr kumimoji="0" lang="de-DE" sz="1700" b="1" i="0" u="none" strike="noStrike" kern="0" cap="none" spc="0" normalizeH="0" baseline="0" noProof="0" dirty="0" smtClean="0">
              <a:ln>
                <a:noFill/>
              </a:ln>
              <a:solidFill>
                <a:schemeClr val="tx1"/>
              </a:solidFill>
              <a:effectLst/>
              <a:uLnTx/>
              <a:uFillTx/>
              <a:latin typeface="+mn-lt"/>
              <a:ea typeface="+mn-ea"/>
              <a:cs typeface="+mn-cs"/>
            </a:endParaRPr>
          </a:p>
          <a:p>
            <a:pPr marL="423863" marR="0" lvl="0" indent="-423863" algn="l" defTabSz="1166813" rtl="0" eaLnBrk="1" fontAlgn="base" latinLnBrk="0" hangingPunct="1">
              <a:lnSpc>
                <a:spcPct val="80000"/>
              </a:lnSpc>
              <a:spcBef>
                <a:spcPct val="0"/>
              </a:spcBef>
              <a:spcAft>
                <a:spcPct val="0"/>
              </a:spcAft>
              <a:buClrTx/>
              <a:buSzTx/>
              <a:tabLst/>
              <a:defRPr/>
            </a:pPr>
            <a:r>
              <a:rPr lang="de-DE" sz="1700" kern="0" dirty="0" smtClean="0">
                <a:latin typeface="+mn-lt"/>
                <a:cs typeface="+mn-cs"/>
              </a:rPr>
              <a:t>	Georgi Todorov Nikolov and</a:t>
            </a:r>
          </a:p>
          <a:p>
            <a:pPr marL="423863" lvl="0" indent="-423863" defTabSz="1166813" eaLnBrk="1" hangingPunct="1">
              <a:lnSpc>
                <a:spcPct val="80000"/>
              </a:lnSpc>
              <a:defRPr/>
            </a:pPr>
            <a:r>
              <a:rPr lang="de-DE" sz="1700" kern="0" dirty="0" smtClean="0"/>
              <a:t>	Borislav Todorov Ganev</a:t>
            </a:r>
            <a:r>
              <a:rPr kumimoji="0" lang="de-DE" sz="1700" b="1" i="0" u="none" strike="noStrike" kern="0" cap="none" spc="0" normalizeH="0" baseline="0" noProof="0" dirty="0" smtClean="0">
                <a:ln>
                  <a:noFill/>
                </a:ln>
                <a:solidFill>
                  <a:schemeClr val="tx1"/>
                </a:solidFill>
                <a:effectLst/>
                <a:uLnTx/>
                <a:uFillTx/>
                <a:latin typeface="+mn-lt"/>
                <a:ea typeface="+mn-ea"/>
                <a:cs typeface="+mn-cs"/>
              </a:rPr>
              <a:t/>
            </a:r>
            <a:br>
              <a:rPr kumimoji="0" lang="de-DE" sz="1700" b="1" i="0" u="none" strike="noStrike" kern="0" cap="none" spc="0" normalizeH="0" baseline="0" noProof="0" dirty="0" smtClean="0">
                <a:ln>
                  <a:noFill/>
                </a:ln>
                <a:solidFill>
                  <a:schemeClr val="tx1"/>
                </a:solidFill>
                <a:effectLst/>
                <a:uLnTx/>
                <a:uFillTx/>
                <a:latin typeface="+mn-lt"/>
                <a:ea typeface="+mn-ea"/>
                <a:cs typeface="+mn-cs"/>
              </a:rPr>
            </a:br>
            <a:endParaRPr kumimoji="0" lang="de-DE" sz="1700" b="1" i="0" u="none" strike="noStrike" kern="0" cap="none" spc="0" normalizeH="0" baseline="0" noProof="0" dirty="0" smtClean="0">
              <a:ln>
                <a:noFill/>
              </a:ln>
              <a:solidFill>
                <a:schemeClr val="tx1"/>
              </a:solidFill>
              <a:effectLst/>
              <a:uLnTx/>
              <a:uFillTx/>
              <a:latin typeface="+mn-lt"/>
              <a:ea typeface="+mn-ea"/>
              <a:cs typeface="+mn-cs"/>
            </a:endParaRPr>
          </a:p>
          <a:p>
            <a:pPr marL="423863" marR="0" lvl="0" indent="-423863" algn="l" defTabSz="1166813" rtl="0" eaLnBrk="1" fontAlgn="base" latinLnBrk="0" hangingPunct="1">
              <a:lnSpc>
                <a:spcPct val="80000"/>
              </a:lnSpc>
              <a:spcBef>
                <a:spcPct val="0"/>
              </a:spcBef>
              <a:spcAft>
                <a:spcPct val="0"/>
              </a:spcAft>
              <a:buClrTx/>
              <a:buSzTx/>
              <a:buFontTx/>
              <a:buChar char="•"/>
              <a:tabLst/>
              <a:defRPr/>
            </a:pPr>
            <a:endParaRPr lang="de-DE" sz="1700" kern="0" dirty="0" smtClean="0">
              <a:latin typeface="+mn-lt"/>
              <a:cs typeface="+mn-cs"/>
            </a:endParaRPr>
          </a:p>
          <a:p>
            <a:pPr marL="423863" marR="0" lvl="0" indent="-423863" algn="l" defTabSz="1166813" rtl="0" eaLnBrk="1" fontAlgn="base" latinLnBrk="0" hangingPunct="1">
              <a:lnSpc>
                <a:spcPct val="80000"/>
              </a:lnSpc>
              <a:spcBef>
                <a:spcPct val="0"/>
              </a:spcBef>
              <a:spcAft>
                <a:spcPct val="0"/>
              </a:spcAft>
              <a:buClrTx/>
              <a:buSzTx/>
              <a:tabLst/>
              <a:defRPr/>
            </a:pPr>
            <a:r>
              <a:rPr kumimoji="0" lang="de-DE" sz="1700" b="1" i="0" u="none" strike="noStrike" kern="0" cap="none" spc="0" normalizeH="0" baseline="0" noProof="0" dirty="0" smtClean="0">
                <a:ln>
                  <a:noFill/>
                </a:ln>
                <a:solidFill>
                  <a:schemeClr val="tx1"/>
                </a:solidFill>
                <a:effectLst/>
                <a:uLnTx/>
                <a:uFillTx/>
                <a:latin typeface="+mn-lt"/>
                <a:ea typeface="+mn-ea"/>
                <a:cs typeface="+mn-cs"/>
              </a:rPr>
              <a:t>	</a:t>
            </a:r>
            <a:r>
              <a:rPr kumimoji="0" lang="en-US" sz="1700" b="1" i="0" u="none" strike="noStrike" kern="0" cap="none" spc="0" normalizeH="0" baseline="0" noProof="0" dirty="0" smtClean="0">
                <a:ln>
                  <a:noFill/>
                </a:ln>
                <a:solidFill>
                  <a:schemeClr val="tx1"/>
                </a:solidFill>
                <a:effectLst/>
                <a:uLnTx/>
                <a:uFillTx/>
                <a:latin typeface="+mn-lt"/>
                <a:ea typeface="+mn-ea"/>
                <a:cs typeface="+mn-cs"/>
              </a:rPr>
              <a:t>Faculty of Electronic Engineering and Technologies,</a:t>
            </a:r>
          </a:p>
          <a:p>
            <a:pPr marL="423863" marR="0" lvl="0" indent="-423863" algn="l" defTabSz="1166813" rtl="0" eaLnBrk="1" fontAlgn="base" latinLnBrk="0" hangingPunct="1">
              <a:lnSpc>
                <a:spcPct val="80000"/>
              </a:lnSpc>
              <a:spcBef>
                <a:spcPct val="0"/>
              </a:spcBef>
              <a:spcAft>
                <a:spcPct val="0"/>
              </a:spcAft>
              <a:buClrTx/>
              <a:buSzTx/>
              <a:tabLst/>
              <a:defRPr/>
            </a:pPr>
            <a:r>
              <a:rPr kumimoji="0" lang="en-US" sz="1700" b="1" i="0" u="none" strike="noStrike" kern="0" cap="none" spc="0" normalizeH="0" baseline="0" noProof="0" dirty="0" smtClean="0">
                <a:ln>
                  <a:noFill/>
                </a:ln>
                <a:solidFill>
                  <a:schemeClr val="tx1"/>
                </a:solidFill>
                <a:effectLst/>
                <a:uLnTx/>
                <a:uFillTx/>
                <a:latin typeface="+mn-lt"/>
                <a:ea typeface="+mn-ea"/>
                <a:cs typeface="+mn-cs"/>
              </a:rPr>
              <a:t>	Technical University of Sofia, Bulgaria</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3. </a:t>
            </a:r>
            <a:r>
              <a:rPr lang="en-US" dirty="0" smtClean="0">
                <a:solidFill>
                  <a:srgbClr val="FF3300"/>
                </a:solidFill>
              </a:rPr>
              <a:t>The sensor node </a:t>
            </a:r>
            <a:endParaRPr lang="bg-BG" dirty="0">
              <a:solidFill>
                <a:srgbClr val="FF3300"/>
              </a:solidFill>
            </a:endParaRPr>
          </a:p>
        </p:txBody>
      </p:sp>
      <p:sp>
        <p:nvSpPr>
          <p:cNvPr id="4" name="Rectangle 3"/>
          <p:cNvSpPr txBox="1">
            <a:spLocks noChangeArrowheads="1"/>
          </p:cNvSpPr>
          <p:nvPr/>
        </p:nvSpPr>
        <p:spPr>
          <a:xfrm>
            <a:off x="250825" y="1752600"/>
            <a:ext cx="8642350" cy="3548063"/>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Power source</a:t>
            </a:r>
          </a:p>
          <a:p>
            <a:pPr marL="919163" marR="0" lvl="1" indent="-354013" algn="just"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A specialized IC TPS23750 is used. </a:t>
            </a:r>
          </a:p>
          <a:p>
            <a:pPr marL="919163" marR="0" lvl="1" indent="-354013" algn="just" defTabSz="1166813"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endParaRPr>
          </a:p>
          <a:p>
            <a:pPr marL="919163" marR="0" lvl="1" indent="-354013" algn="just"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The power source delivers the needed voltages for any of the other blocks. There is a possibility to power the device from a wall adapter </a:t>
            </a:r>
            <a:r>
              <a:rPr lang="en-US" sz="2000" b="0" kern="0" dirty="0" smtClean="0">
                <a:latin typeface="Times New Roman" pitchFamily="18" charset="0"/>
                <a:cs typeface="+mn-cs"/>
              </a:rPr>
              <a:t>with</a:t>
            </a: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 voltage 24÷48V, when used with a converter TPS73750, or voltage in the range 7÷15V, when using LDO based on LM317.</a:t>
            </a:r>
          </a:p>
          <a:p>
            <a:pPr marL="423863" marR="0" lvl="0" indent="-423863" algn="l" defTabSz="1166813" rtl="0" eaLnBrk="0" fontAlgn="base" latinLnBrk="0" hangingPunct="0">
              <a:lnSpc>
                <a:spcPct val="100000"/>
              </a:lnSpc>
              <a:spcBef>
                <a:spcPct val="0"/>
              </a:spcBef>
              <a:spcAft>
                <a:spcPct val="0"/>
              </a:spcAft>
              <a:buClrTx/>
              <a:buSzTx/>
              <a:buFont typeface="Wingdings" pitchFamily="2" charset="2"/>
              <a:buNone/>
              <a:tabLst/>
              <a:defRPr/>
            </a:pPr>
            <a:endParaRPr kumimoji="0" lang="en-GB" sz="20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3. </a:t>
            </a:r>
            <a:r>
              <a:rPr lang="en-US" dirty="0" smtClean="0">
                <a:solidFill>
                  <a:srgbClr val="FF3300"/>
                </a:solidFill>
              </a:rPr>
              <a:t>The sensor node </a:t>
            </a:r>
            <a:endParaRPr lang="bg-BG" dirty="0"/>
          </a:p>
        </p:txBody>
      </p:sp>
      <p:sp>
        <p:nvSpPr>
          <p:cNvPr id="3" name="Content Placeholder 2"/>
          <p:cNvSpPr>
            <a:spLocks noGrp="1"/>
          </p:cNvSpPr>
          <p:nvPr>
            <p:ph idx="1"/>
          </p:nvPr>
        </p:nvSpPr>
        <p:spPr>
          <a:xfrm>
            <a:off x="1139778" y="1600200"/>
            <a:ext cx="7547023" cy="4129119"/>
          </a:xfrm>
        </p:spPr>
        <p:txBody>
          <a:bodyPr/>
          <a:lstStyle/>
          <a:p>
            <a:pPr lvl="1" algn="just">
              <a:buNone/>
              <a:defRPr/>
            </a:pPr>
            <a:r>
              <a:rPr lang="en-US" sz="1800" dirty="0" smtClean="0"/>
              <a:t>		</a:t>
            </a:r>
            <a:r>
              <a:rPr lang="en-US" sz="2400" dirty="0" smtClean="0"/>
              <a:t>The sensor node is realized of 2 boards</a:t>
            </a:r>
            <a:r>
              <a:rPr lang="en-US" sz="2400" dirty="0" smtClean="0"/>
              <a:t>. One main board </a:t>
            </a:r>
            <a:r>
              <a:rPr lang="en-US" sz="2400" dirty="0" smtClean="0"/>
              <a:t>where microcontroller</a:t>
            </a:r>
            <a:r>
              <a:rPr lang="en-US" sz="2400" dirty="0" smtClean="0"/>
              <a:t>, transceiver</a:t>
            </a:r>
            <a:r>
              <a:rPr lang="en-US" sz="2400" dirty="0" smtClean="0"/>
              <a:t>, </a:t>
            </a:r>
            <a:r>
              <a:rPr lang="en-US" sz="2400" dirty="0" smtClean="0"/>
              <a:t>memory, and power </a:t>
            </a:r>
            <a:r>
              <a:rPr lang="en-US" sz="2400" dirty="0" smtClean="0"/>
              <a:t>source </a:t>
            </a:r>
            <a:r>
              <a:rPr lang="en-US" sz="2400" dirty="0" smtClean="0"/>
              <a:t>are, and other board where the sensors are.</a:t>
            </a:r>
            <a:endParaRPr lang="bg-BG" sz="2400"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3. </a:t>
            </a:r>
            <a:r>
              <a:rPr lang="en-US" dirty="0" smtClean="0">
                <a:solidFill>
                  <a:srgbClr val="FF3300"/>
                </a:solidFill>
              </a:rPr>
              <a:t>The sensor node</a:t>
            </a:r>
            <a:endParaRPr lang="bg-BG" dirty="0">
              <a:solidFill>
                <a:srgbClr val="FF3300"/>
              </a:solidFill>
            </a:endParaRPr>
          </a:p>
        </p:txBody>
      </p:sp>
      <p:sp>
        <p:nvSpPr>
          <p:cNvPr id="4" name="Rectangle 3"/>
          <p:cNvSpPr txBox="1">
            <a:spLocks noChangeArrowheads="1"/>
          </p:cNvSpPr>
          <p:nvPr/>
        </p:nvSpPr>
        <p:spPr>
          <a:xfrm>
            <a:off x="519057" y="2004993"/>
            <a:ext cx="8181975" cy="426720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Sensor node for measurement of basic parameters for controlling the supply air: </a:t>
            </a:r>
            <a:endParaRPr kumimoji="0" lang="de-DE" sz="2400" b="1" i="0" u="none" strike="noStrike" kern="0" cap="none" spc="0" normalizeH="0" baseline="0" noProof="0" dirty="0" smtClean="0">
              <a:ln>
                <a:noFill/>
              </a:ln>
              <a:solidFill>
                <a:schemeClr val="tx1"/>
              </a:solidFill>
              <a:effectLst/>
              <a:uLnTx/>
              <a:uFillTx/>
              <a:latin typeface="+mn-lt"/>
              <a:ea typeface="+mn-ea"/>
              <a:cs typeface="+mn-cs"/>
            </a:endParaRP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Temperature,</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Humidity (HIH-4000 by Honeywell),</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Air quality / CO</a:t>
            </a:r>
            <a:r>
              <a:rPr kumimoji="0" lang="en-US" sz="2000" b="0" i="0" u="none" strike="noStrike" kern="0" cap="none" spc="0" normalizeH="0" baseline="-20000" noProof="0" dirty="0" smtClean="0">
                <a:ln>
                  <a:noFill/>
                </a:ln>
                <a:solidFill>
                  <a:schemeClr val="tx1"/>
                </a:solidFill>
                <a:effectLst/>
                <a:uLnTx/>
                <a:uFillTx/>
                <a:latin typeface="Times New Roman" pitchFamily="18" charset="0"/>
                <a:cs typeface="+mn-cs"/>
              </a:rPr>
              <a:t>2</a:t>
            </a: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  (TGS4161 by FIGARO) and</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Differential pressure (MPXV-7002DP).</a:t>
            </a:r>
            <a:r>
              <a:rPr kumimoji="0" lang="en-US" sz="3500" b="0" i="0" u="none" strike="noStrike" kern="0" cap="none" spc="0" normalizeH="0" baseline="0" noProof="0" dirty="0" smtClean="0">
                <a:ln>
                  <a:noFill/>
                </a:ln>
                <a:solidFill>
                  <a:schemeClr val="tx1"/>
                </a:solidFill>
                <a:effectLst/>
                <a:uLnTx/>
                <a:uFillTx/>
                <a:latin typeface="Times New Roman" pitchFamily="18" charset="0"/>
                <a:cs typeface="+mn-cs"/>
              </a:rPr>
              <a:t> </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endParaRPr kumimoji="0" lang="de-DE" sz="3500" b="0" i="0" u="none" strike="noStrike" kern="0" cap="none" spc="0" normalizeH="0" baseline="0" noProof="0" dirty="0" smtClean="0">
              <a:ln>
                <a:noFill/>
              </a:ln>
              <a:solidFill>
                <a:schemeClr val="tx1"/>
              </a:solidFill>
              <a:effectLst/>
              <a:uLnTx/>
              <a:uFillTx/>
              <a:latin typeface="Times New Roman" pitchFamily="18" charset="0"/>
              <a:cs typeface="+mn-cs"/>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4. </a:t>
            </a:r>
            <a:r>
              <a:rPr lang="en-GB" dirty="0" smtClean="0">
                <a:solidFill>
                  <a:srgbClr val="FF3300"/>
                </a:solidFill>
              </a:rPr>
              <a:t>Implementation of the innovative air  </a:t>
            </a:r>
            <a:br>
              <a:rPr lang="en-GB" dirty="0" smtClean="0">
                <a:solidFill>
                  <a:srgbClr val="FF3300"/>
                </a:solidFill>
              </a:rPr>
            </a:br>
            <a:r>
              <a:rPr lang="en-GB" dirty="0" smtClean="0">
                <a:solidFill>
                  <a:srgbClr val="FF3300"/>
                </a:solidFill>
              </a:rPr>
              <a:t>    conditioning system</a:t>
            </a:r>
            <a:r>
              <a:rPr lang="en-US" dirty="0" smtClean="0">
                <a:solidFill>
                  <a:srgbClr val="FF3300"/>
                </a:solidFill>
              </a:rPr>
              <a:t> </a:t>
            </a:r>
            <a:endParaRPr lang="bg-BG" dirty="0">
              <a:solidFill>
                <a:srgbClr val="FF3300"/>
              </a:solidFill>
            </a:endParaRPr>
          </a:p>
        </p:txBody>
      </p:sp>
      <p:sp>
        <p:nvSpPr>
          <p:cNvPr id="4" name="Rectangle 3"/>
          <p:cNvSpPr txBox="1">
            <a:spLocks noChangeArrowheads="1"/>
          </p:cNvSpPr>
          <p:nvPr/>
        </p:nvSpPr>
        <p:spPr>
          <a:xfrm>
            <a:off x="566738" y="1752600"/>
            <a:ext cx="8001000" cy="426720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de-DE" sz="2400" b="1" i="0" u="none" strike="noStrike" kern="0" cap="none" spc="0" normalizeH="0" baseline="0" noProof="0" smtClean="0">
                <a:ln>
                  <a:noFill/>
                </a:ln>
                <a:solidFill>
                  <a:schemeClr val="tx1"/>
                </a:solidFill>
                <a:effectLst/>
                <a:uLnTx/>
                <a:uFillTx/>
                <a:latin typeface="+mn-lt"/>
                <a:ea typeface="+mn-ea"/>
                <a:cs typeface="+mn-cs"/>
              </a:rPr>
              <a:t>Conventional air conditioning system</a:t>
            </a:r>
            <a:r>
              <a:rPr kumimoji="0" lang="en-US" sz="2400" b="1" i="0" u="none" strike="noStrike" kern="0" cap="none" spc="0" normalizeH="0" baseline="0" noProof="0" smtClean="0">
                <a:ln>
                  <a:noFill/>
                </a:ln>
                <a:solidFill>
                  <a:schemeClr val="tx1"/>
                </a:solidFill>
                <a:effectLst/>
                <a:uLnTx/>
                <a:uFillTx/>
                <a:latin typeface="+mn-lt"/>
                <a:ea typeface="+mn-ea"/>
                <a:cs typeface="+mn-cs"/>
              </a:rPr>
              <a:t> </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7170" name="Object 5"/>
          <p:cNvGraphicFramePr>
            <a:graphicFrameLocks noChangeAspect="1"/>
          </p:cNvGraphicFramePr>
          <p:nvPr/>
        </p:nvGraphicFramePr>
        <p:xfrm>
          <a:off x="1136650" y="2449513"/>
          <a:ext cx="6872288" cy="3643312"/>
        </p:xfrm>
        <a:graphic>
          <a:graphicData uri="http://schemas.openxmlformats.org/presentationml/2006/ole">
            <p:oleObj spid="_x0000_s7170" name="Visio" r:id="rId4" imgW="6874828" imgH="3659188" progId="Visio.Drawing.11">
              <p:embed/>
            </p:oleObj>
          </a:graphicData>
        </a:graphic>
      </p:graphicFrame>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4. </a:t>
            </a:r>
            <a:r>
              <a:rPr lang="en-GB" dirty="0" smtClean="0">
                <a:solidFill>
                  <a:srgbClr val="FF3300"/>
                </a:solidFill>
              </a:rPr>
              <a:t>Implementation of the innovative air  </a:t>
            </a:r>
            <a:br>
              <a:rPr lang="en-GB" dirty="0" smtClean="0">
                <a:solidFill>
                  <a:srgbClr val="FF3300"/>
                </a:solidFill>
              </a:rPr>
            </a:br>
            <a:r>
              <a:rPr lang="en-GB" dirty="0" smtClean="0">
                <a:solidFill>
                  <a:srgbClr val="FF3300"/>
                </a:solidFill>
              </a:rPr>
              <a:t>    conditioning system</a:t>
            </a:r>
            <a:r>
              <a:rPr lang="en-US" dirty="0" smtClean="0">
                <a:solidFill>
                  <a:srgbClr val="FF3300"/>
                </a:solidFill>
              </a:rPr>
              <a:t> </a:t>
            </a:r>
            <a:endParaRPr lang="bg-BG" dirty="0">
              <a:solidFill>
                <a:srgbClr val="FF3300"/>
              </a:solidFill>
            </a:endParaRPr>
          </a:p>
        </p:txBody>
      </p:sp>
      <p:sp>
        <p:nvSpPr>
          <p:cNvPr id="4" name="Rectangle 3"/>
          <p:cNvSpPr txBox="1">
            <a:spLocks noChangeArrowheads="1"/>
          </p:cNvSpPr>
          <p:nvPr/>
        </p:nvSpPr>
        <p:spPr>
          <a:xfrm>
            <a:off x="555570" y="2735253"/>
            <a:ext cx="8001000" cy="3475037"/>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 disadvantages of conventional energy embodiments:</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The high energy consumption for the conditioning of the fresh outside air in the roof area due to the particularly unfavorable climatic conditions there.</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The conditioned air in the air distribution system is transported over long distances to the air outlets and the energy loses are significant.</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The supply air has to be pressed, so that the underlying supply areas actually to be reached.</a:t>
            </a:r>
            <a:endParaRPr kumimoji="0" lang="de-DE" sz="2000" b="0" i="0" u="none" strike="noStrike" kern="0" cap="none" spc="0" normalizeH="0" baseline="0" noProof="0" dirty="0" smtClean="0">
              <a:ln>
                <a:noFill/>
              </a:ln>
              <a:solidFill>
                <a:schemeClr val="tx1"/>
              </a:solidFill>
              <a:effectLst/>
              <a:uLnTx/>
              <a:uFillTx/>
              <a:latin typeface="Times New Roman" pitchFamily="18" charset="0"/>
              <a:cs typeface="+mn-cs"/>
            </a:endParaRPr>
          </a:p>
        </p:txBody>
      </p:sp>
      <p:graphicFrame>
        <p:nvGraphicFramePr>
          <p:cNvPr id="8194" name="Object 4"/>
          <p:cNvGraphicFramePr>
            <a:graphicFrameLocks noChangeAspect="1"/>
          </p:cNvGraphicFramePr>
          <p:nvPr/>
        </p:nvGraphicFramePr>
        <p:xfrm>
          <a:off x="6069033" y="1384272"/>
          <a:ext cx="2890832" cy="1606572"/>
        </p:xfrm>
        <a:graphic>
          <a:graphicData uri="http://schemas.openxmlformats.org/presentationml/2006/ole">
            <p:oleObj spid="_x0000_s8194" name="Visio" r:id="rId4" imgW="6874788" imgH="3659029" progId="Visio.Drawing.11">
              <p:embed/>
            </p:oleObj>
          </a:graphicData>
        </a:graphic>
      </p:graphicFrame>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4. </a:t>
            </a:r>
            <a:r>
              <a:rPr lang="en-GB" dirty="0" smtClean="0">
                <a:solidFill>
                  <a:srgbClr val="FF3300"/>
                </a:solidFill>
              </a:rPr>
              <a:t>Implementation of the innovative air  </a:t>
            </a:r>
            <a:br>
              <a:rPr lang="en-GB" dirty="0" smtClean="0">
                <a:solidFill>
                  <a:srgbClr val="FF3300"/>
                </a:solidFill>
              </a:rPr>
            </a:br>
            <a:r>
              <a:rPr lang="en-GB" dirty="0" smtClean="0">
                <a:solidFill>
                  <a:srgbClr val="FF3300"/>
                </a:solidFill>
              </a:rPr>
              <a:t>    conditioning system</a:t>
            </a:r>
            <a:endParaRPr lang="bg-BG" dirty="0">
              <a:solidFill>
                <a:srgbClr val="FF3300"/>
              </a:solidFill>
            </a:endParaRPr>
          </a:p>
        </p:txBody>
      </p:sp>
      <p:sp>
        <p:nvSpPr>
          <p:cNvPr id="4" name="Rectangle 3"/>
          <p:cNvSpPr txBox="1">
            <a:spLocks noChangeArrowheads="1"/>
          </p:cNvSpPr>
          <p:nvPr/>
        </p:nvSpPr>
        <p:spPr>
          <a:xfrm>
            <a:off x="336492" y="2224071"/>
            <a:ext cx="8577262" cy="426720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Ventilation system with geothermal heat exchanger </a:t>
            </a:r>
            <a:endParaRPr kumimoji="0" lang="de-DE" sz="2400" b="1" i="0" u="none" strike="noStrike" kern="0" cap="none" spc="0" normalizeH="0" baseline="0" noProof="0" dirty="0" smtClean="0">
              <a:ln>
                <a:noFill/>
              </a:ln>
              <a:solidFill>
                <a:schemeClr val="tx1"/>
              </a:solidFill>
              <a:effectLst/>
              <a:uLnTx/>
              <a:uFillTx/>
              <a:latin typeface="+mn-lt"/>
              <a:ea typeface="+mn-ea"/>
              <a:cs typeface="+mn-cs"/>
            </a:endParaRPr>
          </a:p>
          <a:p>
            <a:pPr marL="919163" marR="0" lvl="1" indent="-354013" algn="l" defTabSz="1166813" rtl="0" eaLnBrk="0" fontAlgn="base" latinLnBrk="0" hangingPunct="0">
              <a:lnSpc>
                <a:spcPct val="12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As an alternative to the conventional ventilation </a:t>
            </a:r>
            <a:r>
              <a:rPr kumimoji="0" lang="en-US" sz="2100" b="0" i="0" u="none" strike="noStrike" kern="0" cap="none" spc="0" normalizeH="0" baseline="0" noProof="0" dirty="0" smtClean="0">
                <a:ln>
                  <a:noFill/>
                </a:ln>
                <a:solidFill>
                  <a:schemeClr val="tx1"/>
                </a:solidFill>
                <a:effectLst/>
                <a:uLnTx/>
                <a:uFillTx/>
                <a:latin typeface="Times New Roman" pitchFamily="18" charset="0"/>
                <a:cs typeface="+mn-cs"/>
              </a:rPr>
              <a:t>solutions </a:t>
            </a: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systems with renewable energy have been used </a:t>
            </a:r>
            <a:r>
              <a:rPr kumimoji="0" lang="en-US" sz="2100" b="0" i="0" u="none" strike="noStrike" kern="0" cap="none" spc="0" normalizeH="0" baseline="0" noProof="0" dirty="0" smtClean="0">
                <a:ln>
                  <a:noFill/>
                </a:ln>
                <a:solidFill>
                  <a:schemeClr val="tx1"/>
                </a:solidFill>
                <a:effectLst/>
                <a:uLnTx/>
                <a:uFillTx/>
                <a:latin typeface="Times New Roman" pitchFamily="18" charset="0"/>
                <a:cs typeface="+mn-cs"/>
              </a:rPr>
              <a:t>in recent years</a:t>
            </a: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 </a:t>
            </a:r>
          </a:p>
          <a:p>
            <a:pPr marL="919163" marR="0" lvl="1" indent="-354013" algn="l" defTabSz="1166813" rtl="0" eaLnBrk="0" fontAlgn="base" latinLnBrk="0" hangingPunct="0">
              <a:lnSpc>
                <a:spcPct val="12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Here the air handling unit is</a:t>
            </a:r>
            <a:r>
              <a:rPr kumimoji="0" lang="en-US" sz="2000" b="0" i="0" u="none" strike="noStrike" kern="0" cap="none" spc="0" normalizeH="0" baseline="0" noProof="0" dirty="0" smtClean="0">
                <a:ln>
                  <a:noFill/>
                </a:ln>
                <a:solidFill>
                  <a:schemeClr val="accent2"/>
                </a:solidFill>
                <a:effectLst/>
                <a:uLnTx/>
                <a:uFillTx/>
                <a:latin typeface="Times New Roman" pitchFamily="18" charset="0"/>
                <a:cs typeface="+mn-cs"/>
              </a:rPr>
              <a:t>,</a:t>
            </a: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 for example, a geothermal heat exchanger, which is used for preconditioning the fresh outdoor air.</a:t>
            </a:r>
          </a:p>
          <a:p>
            <a:pPr marL="919163" marR="0" lvl="1" indent="-354013" algn="l" defTabSz="1166813" rtl="0" eaLnBrk="0" fontAlgn="base" latinLnBrk="0" hangingPunct="0">
              <a:lnSpc>
                <a:spcPct val="12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Thus, the air handling units are removed from the roof area and placed in climatically protected areas.</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4. </a:t>
            </a:r>
            <a:r>
              <a:rPr lang="en-GB" dirty="0" smtClean="0">
                <a:solidFill>
                  <a:srgbClr val="FF3300"/>
                </a:solidFill>
              </a:rPr>
              <a:t>Implementation of the innovative air  </a:t>
            </a:r>
            <a:br>
              <a:rPr lang="en-GB" dirty="0" smtClean="0">
                <a:solidFill>
                  <a:srgbClr val="FF3300"/>
                </a:solidFill>
              </a:rPr>
            </a:br>
            <a:r>
              <a:rPr lang="en-GB" dirty="0" smtClean="0">
                <a:solidFill>
                  <a:srgbClr val="FF3300"/>
                </a:solidFill>
              </a:rPr>
              <a:t>    conditioning system</a:t>
            </a:r>
            <a:r>
              <a:rPr lang="en-US" dirty="0" smtClean="0">
                <a:solidFill>
                  <a:srgbClr val="FF3300"/>
                </a:solidFill>
              </a:rPr>
              <a:t> </a:t>
            </a:r>
            <a:endParaRPr lang="bg-BG" dirty="0">
              <a:solidFill>
                <a:srgbClr val="FF3300"/>
              </a:solidFill>
            </a:endParaRPr>
          </a:p>
        </p:txBody>
      </p:sp>
      <p:graphicFrame>
        <p:nvGraphicFramePr>
          <p:cNvPr id="9218" name="Object 5"/>
          <p:cNvGraphicFramePr>
            <a:graphicFrameLocks noChangeAspect="1"/>
          </p:cNvGraphicFramePr>
          <p:nvPr/>
        </p:nvGraphicFramePr>
        <p:xfrm>
          <a:off x="1030239" y="2917818"/>
          <a:ext cx="7272338" cy="2466975"/>
        </p:xfrm>
        <a:graphic>
          <a:graphicData uri="http://schemas.openxmlformats.org/presentationml/2006/ole">
            <p:oleObj spid="_x0000_s9218" name="Visio" r:id="rId4" imgW="10070544" imgH="3618667" progId="Visio.Drawing.11">
              <p:embed/>
            </p:oleObj>
          </a:graphicData>
        </a:graphic>
      </p:graphicFrame>
      <p:sp>
        <p:nvSpPr>
          <p:cNvPr id="5" name="Rectangle 3"/>
          <p:cNvSpPr txBox="1">
            <a:spLocks noChangeArrowheads="1"/>
          </p:cNvSpPr>
          <p:nvPr/>
        </p:nvSpPr>
        <p:spPr>
          <a:xfrm>
            <a:off x="555570" y="2078019"/>
            <a:ext cx="8037512" cy="739775"/>
          </a:xfrm>
          <a:prstGeom prst="rect">
            <a:avLst/>
          </a:prstGeom>
        </p:spPr>
        <p:txBody>
          <a:bodyPr/>
          <a:lstStyle/>
          <a:p>
            <a:pPr marL="423863" marR="0" lvl="0" indent="-423863" algn="l" defTabSz="1166813" rtl="0" eaLnBrk="0" fontAlgn="base" latinLnBrk="0" hangingPunct="0">
              <a:lnSpc>
                <a:spcPct val="80000"/>
              </a:lnSpc>
              <a:spcBef>
                <a:spcPct val="0"/>
              </a:spcBef>
              <a:spcAft>
                <a:spcPct val="0"/>
              </a:spcAft>
              <a:buClrTx/>
              <a:buSzTx/>
              <a:buFontTx/>
              <a:buChar char="•"/>
              <a:tabLst/>
              <a:defRPr/>
            </a:pPr>
            <a:r>
              <a:rPr kumimoji="0" lang="en-GB" sz="2400" b="1" i="0" u="none" strike="noStrike" kern="0" cap="none" spc="0" normalizeH="0" baseline="0" noProof="0" smtClean="0">
                <a:ln>
                  <a:noFill/>
                </a:ln>
                <a:solidFill>
                  <a:schemeClr val="tx1"/>
                </a:solidFill>
                <a:effectLst/>
                <a:uLnTx/>
                <a:uFillTx/>
                <a:latin typeface="+mn-lt"/>
                <a:ea typeface="+mn-ea"/>
                <a:cs typeface="+mn-cs"/>
              </a:rPr>
              <a:t>New ventilation concept with geothermal heat exchanger</a:t>
            </a:r>
            <a:r>
              <a:rPr kumimoji="0" lang="en-US" sz="2500" b="1" i="0" u="none" strike="noStrike" kern="0" cap="none" spc="0" normalizeH="0" baseline="0" noProof="0" smtClean="0">
                <a:ln>
                  <a:noFill/>
                </a:ln>
                <a:solidFill>
                  <a:schemeClr val="tx1"/>
                </a:solidFill>
                <a:effectLst/>
                <a:uLnTx/>
                <a:uFillTx/>
                <a:latin typeface="+mn-lt"/>
                <a:ea typeface="+mn-ea"/>
                <a:cs typeface="+mn-cs"/>
              </a:rPr>
              <a:t> </a:t>
            </a:r>
            <a:endParaRPr kumimoji="0" lang="en-US" sz="25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4. </a:t>
            </a:r>
            <a:r>
              <a:rPr lang="en-GB" dirty="0" smtClean="0">
                <a:solidFill>
                  <a:srgbClr val="FF3300"/>
                </a:solidFill>
              </a:rPr>
              <a:t>Implementation of the innovative air  </a:t>
            </a:r>
            <a:br>
              <a:rPr lang="en-GB" dirty="0" smtClean="0">
                <a:solidFill>
                  <a:srgbClr val="FF3300"/>
                </a:solidFill>
              </a:rPr>
            </a:br>
            <a:r>
              <a:rPr lang="en-GB" dirty="0" smtClean="0">
                <a:solidFill>
                  <a:srgbClr val="FF3300"/>
                </a:solidFill>
              </a:rPr>
              <a:t>    conditioning system</a:t>
            </a:r>
            <a:r>
              <a:rPr lang="en-US" sz="2000" dirty="0" smtClean="0">
                <a:solidFill>
                  <a:srgbClr val="FF3300"/>
                </a:solidFill>
              </a:rPr>
              <a:t> </a:t>
            </a:r>
            <a:endParaRPr lang="bg-BG" dirty="0">
              <a:solidFill>
                <a:srgbClr val="FF3300"/>
              </a:solidFill>
            </a:endParaRPr>
          </a:p>
        </p:txBody>
      </p:sp>
      <p:sp>
        <p:nvSpPr>
          <p:cNvPr id="4" name="Rectangle 3"/>
          <p:cNvSpPr txBox="1">
            <a:spLocks noChangeArrowheads="1"/>
          </p:cNvSpPr>
          <p:nvPr/>
        </p:nvSpPr>
        <p:spPr>
          <a:xfrm>
            <a:off x="555570" y="3355974"/>
            <a:ext cx="8001000" cy="273685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The distributed architecture of the system which has been proposed, requires also a new approach in the realization of both:</a:t>
            </a:r>
            <a:r>
              <a:rPr kumimoji="0" lang="en-GB" sz="2600" b="1" i="0" u="none" strike="noStrike" kern="0" cap="none" spc="0" normalizeH="0" baseline="0" noProof="0" dirty="0" smtClean="0">
                <a:ln>
                  <a:noFill/>
                </a:ln>
                <a:solidFill>
                  <a:schemeClr val="tx1"/>
                </a:solidFill>
                <a:effectLst/>
                <a:uLnTx/>
                <a:uFillTx/>
                <a:latin typeface="+mn-lt"/>
                <a:ea typeface="+mn-ea"/>
                <a:cs typeface="+mn-cs"/>
              </a:rPr>
              <a:t> </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Times New Roman" pitchFamily="18" charset="0"/>
                <a:cs typeface="+mn-cs"/>
              </a:rPr>
              <a:t>the overall control concept and </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Times New Roman" pitchFamily="18" charset="0"/>
                <a:cs typeface="+mn-cs"/>
              </a:rPr>
              <a:t>the individual system components. </a:t>
            </a:r>
          </a:p>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It is necessary to put more intelligence in the sensor nodes. </a:t>
            </a:r>
            <a:endParaRPr kumimoji="0" lang="de-DE" sz="2400" b="1"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0242" name="Object 5"/>
          <p:cNvGraphicFramePr>
            <a:graphicFrameLocks noChangeAspect="1"/>
          </p:cNvGraphicFramePr>
          <p:nvPr/>
        </p:nvGraphicFramePr>
        <p:xfrm>
          <a:off x="3851275" y="1700213"/>
          <a:ext cx="4895850" cy="1660525"/>
        </p:xfrm>
        <a:graphic>
          <a:graphicData uri="http://schemas.openxmlformats.org/presentationml/2006/ole">
            <p:oleObj spid="_x0000_s10242" name="Visio" r:id="rId4" imgW="10070544" imgH="3618667" progId="Visio.Drawing.11">
              <p:embed/>
            </p:oleObj>
          </a:graphicData>
        </a:graphic>
      </p:graphicFrame>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4. </a:t>
            </a:r>
            <a:r>
              <a:rPr lang="en-GB" dirty="0" smtClean="0">
                <a:solidFill>
                  <a:srgbClr val="FF3300"/>
                </a:solidFill>
              </a:rPr>
              <a:t>Implementation of the innovative air  </a:t>
            </a:r>
            <a:br>
              <a:rPr lang="en-GB" dirty="0" smtClean="0">
                <a:solidFill>
                  <a:srgbClr val="FF3300"/>
                </a:solidFill>
              </a:rPr>
            </a:br>
            <a:r>
              <a:rPr lang="en-GB" dirty="0" smtClean="0">
                <a:solidFill>
                  <a:srgbClr val="FF3300"/>
                </a:solidFill>
              </a:rPr>
              <a:t>    conditioning system</a:t>
            </a:r>
            <a:r>
              <a:rPr lang="en-US" sz="2000" dirty="0" smtClean="0">
                <a:solidFill>
                  <a:srgbClr val="FF3300"/>
                </a:solidFill>
              </a:rPr>
              <a:t> </a:t>
            </a:r>
            <a:endParaRPr lang="bg-BG" dirty="0">
              <a:solidFill>
                <a:srgbClr val="FF3300"/>
              </a:solidFill>
            </a:endParaRPr>
          </a:p>
        </p:txBody>
      </p:sp>
      <p:graphicFrame>
        <p:nvGraphicFramePr>
          <p:cNvPr id="11266" name="Object 8"/>
          <p:cNvGraphicFramePr>
            <a:graphicFrameLocks noChangeAspect="1"/>
          </p:cNvGraphicFramePr>
          <p:nvPr>
            <p:ph idx="1"/>
          </p:nvPr>
        </p:nvGraphicFramePr>
        <p:xfrm>
          <a:off x="4535487" y="1530325"/>
          <a:ext cx="4092452" cy="4381560"/>
        </p:xfrm>
        <a:graphic>
          <a:graphicData uri="http://schemas.openxmlformats.org/presentationml/2006/ole">
            <p:oleObj spid="_x0000_s11266" name="Visio" r:id="rId4" imgW="14296787" imgH="15805547" progId="Visio.Drawing.11">
              <p:embed/>
            </p:oleObj>
          </a:graphicData>
        </a:graphic>
      </p:graphicFrame>
      <p:sp>
        <p:nvSpPr>
          <p:cNvPr id="5" name="Rectangle 5"/>
          <p:cNvSpPr txBox="1">
            <a:spLocks noChangeArrowheads="1"/>
          </p:cNvSpPr>
          <p:nvPr/>
        </p:nvSpPr>
        <p:spPr>
          <a:xfrm>
            <a:off x="323849" y="1968480"/>
            <a:ext cx="3956047" cy="4051320"/>
          </a:xfrm>
          <a:prstGeom prst="rect">
            <a:avLst/>
          </a:prstGeom>
        </p:spPr>
        <p:txBody>
          <a:bodyPr/>
          <a:lstStyle/>
          <a:p>
            <a:pPr marL="423863" marR="0" lvl="0" indent="-423863"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Decentralized</a:t>
            </a:r>
            <a:r>
              <a:rPr kumimoji="0" lang="en-US" sz="2400" b="1" i="0" u="none" strike="noStrike" kern="0" cap="none" spc="0" normalizeH="0" noProof="0" dirty="0" smtClean="0">
                <a:ln>
                  <a:noFill/>
                </a:ln>
                <a:solidFill>
                  <a:schemeClr val="tx1"/>
                </a:solidFill>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uLnTx/>
                <a:uFillTx/>
                <a:latin typeface="+mn-lt"/>
                <a:ea typeface="+mn-ea"/>
                <a:cs typeface="+mn-cs"/>
              </a:rPr>
              <a:t>System</a:t>
            </a:r>
            <a:r>
              <a:rPr kumimoji="0" lang="en-US" sz="2400" b="1" i="0" u="none" strike="noStrike" kern="0" cap="none" spc="0" normalizeH="0" noProof="0" dirty="0" smtClean="0">
                <a:ln>
                  <a:noFill/>
                </a:ln>
                <a:solidFill>
                  <a:schemeClr val="tx1"/>
                </a:solidFill>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uLnTx/>
                <a:uFillTx/>
                <a:latin typeface="+mn-lt"/>
                <a:ea typeface="+mn-ea"/>
                <a:cs typeface="+mn-cs"/>
              </a:rPr>
              <a:t>architecture with different sensor</a:t>
            </a:r>
            <a:r>
              <a:rPr kumimoji="0" lang="en-US" sz="2400" b="1" i="0" u="none" strike="noStrike" kern="0" cap="none" spc="0" normalizeH="0" noProof="0" dirty="0" smtClean="0">
                <a:ln>
                  <a:noFill/>
                </a:ln>
                <a:solidFill>
                  <a:schemeClr val="tx1"/>
                </a:solidFill>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uLnTx/>
                <a:uFillTx/>
                <a:latin typeface="+mn-lt"/>
                <a:ea typeface="+mn-ea"/>
                <a:cs typeface="+mn-cs"/>
              </a:rPr>
              <a:t>nodes</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4. </a:t>
            </a:r>
            <a:r>
              <a:rPr lang="en-GB" dirty="0" smtClean="0">
                <a:solidFill>
                  <a:srgbClr val="FF3300"/>
                </a:solidFill>
              </a:rPr>
              <a:t>Implementation of the innovative air  </a:t>
            </a:r>
            <a:br>
              <a:rPr lang="en-GB" dirty="0" smtClean="0">
                <a:solidFill>
                  <a:srgbClr val="FF3300"/>
                </a:solidFill>
              </a:rPr>
            </a:br>
            <a:r>
              <a:rPr lang="en-GB" dirty="0" smtClean="0">
                <a:solidFill>
                  <a:srgbClr val="FF3300"/>
                </a:solidFill>
              </a:rPr>
              <a:t>    conditioning system</a:t>
            </a:r>
            <a:endParaRPr lang="bg-BG" dirty="0">
              <a:solidFill>
                <a:srgbClr val="FF3300"/>
              </a:solidFill>
            </a:endParaRPr>
          </a:p>
        </p:txBody>
      </p:sp>
      <p:pic>
        <p:nvPicPr>
          <p:cNvPr id="47107" name="Picture 3"/>
          <p:cNvPicPr>
            <a:picLocks noChangeAspect="1" noChangeArrowheads="1"/>
          </p:cNvPicPr>
          <p:nvPr/>
        </p:nvPicPr>
        <p:blipFill>
          <a:blip r:embed="rId3"/>
          <a:srcRect/>
          <a:stretch>
            <a:fillRect/>
          </a:stretch>
        </p:blipFill>
        <p:spPr bwMode="auto">
          <a:xfrm rot="5400000">
            <a:off x="2673147" y="909782"/>
            <a:ext cx="4235862" cy="5915105"/>
          </a:xfrm>
          <a:prstGeom prst="rect">
            <a:avLst/>
          </a:prstGeom>
          <a:noFill/>
          <a:ln w="9525">
            <a:noFill/>
            <a:miter lim="800000"/>
            <a:headEnd/>
            <a:tailEnd/>
          </a:ln>
          <a:effectLst/>
        </p:spPr>
      </p:pic>
      <p:sp>
        <p:nvSpPr>
          <p:cNvPr id="6" name="TextBox 5"/>
          <p:cNvSpPr txBox="1"/>
          <p:nvPr/>
        </p:nvSpPr>
        <p:spPr>
          <a:xfrm>
            <a:off x="299979" y="1822428"/>
            <a:ext cx="1350981" cy="830997"/>
          </a:xfrm>
          <a:prstGeom prst="rect">
            <a:avLst/>
          </a:prstGeom>
          <a:noFill/>
        </p:spPr>
        <p:txBody>
          <a:bodyPr wrap="square" rtlCol="0">
            <a:spAutoFit/>
          </a:bodyPr>
          <a:lstStyle/>
          <a:p>
            <a:pPr algn="ctr"/>
            <a:r>
              <a:rPr lang="en-US" dirty="0" smtClean="0"/>
              <a:t>Typical    outlet</a:t>
            </a:r>
            <a:endParaRPr lang="bg-BG"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dirty="0" smtClean="0">
                <a:solidFill>
                  <a:srgbClr val="FF3300"/>
                </a:solidFill>
                <a:cs typeface="Arial" charset="0"/>
              </a:rPr>
              <a:t>Content</a:t>
            </a:r>
            <a:endParaRPr lang="bg-BG" dirty="0" smtClean="0">
              <a:solidFill>
                <a:srgbClr val="FF3300"/>
              </a:solidFill>
            </a:endParaRPr>
          </a:p>
        </p:txBody>
      </p:sp>
      <p:sp>
        <p:nvSpPr>
          <p:cNvPr id="2051" name="Content Placeholder 2"/>
          <p:cNvSpPr>
            <a:spLocks noGrp="1"/>
          </p:cNvSpPr>
          <p:nvPr>
            <p:ph idx="1"/>
          </p:nvPr>
        </p:nvSpPr>
        <p:spPr bwMode="auto">
          <a:xfrm>
            <a:off x="519057" y="2443149"/>
            <a:ext cx="8229600" cy="1728787"/>
          </a:xfrm>
          <a:noFill/>
          <a:ln>
            <a:miter lim="800000"/>
            <a:headEnd/>
            <a:tailEnd/>
          </a:ln>
        </p:spPr>
        <p:txBody>
          <a:bodyPr vert="horz" wrap="square" lIns="91440" tIns="45720" rIns="91440" bIns="45720" numCol="1" anchor="t" anchorCtr="0" compatLnSpc="1">
            <a:prstTxWarp prst="textNoShape">
              <a:avLst/>
            </a:prstTxWarp>
          </a:bodyPr>
          <a:lstStyle/>
          <a:p>
            <a:pPr marL="762000" indent="-762000" eaLnBrk="1" hangingPunct="1">
              <a:lnSpc>
                <a:spcPct val="90000"/>
              </a:lnSpc>
              <a:buFont typeface="Wingdings" pitchFamily="2" charset="2"/>
              <a:buAutoNum type="arabicPeriod"/>
            </a:pPr>
            <a:r>
              <a:rPr lang="en-US" sz="2400" dirty="0" smtClean="0"/>
              <a:t>Introduction  </a:t>
            </a:r>
          </a:p>
          <a:p>
            <a:pPr marL="762000" indent="-762000" eaLnBrk="1" hangingPunct="1">
              <a:lnSpc>
                <a:spcPct val="90000"/>
              </a:lnSpc>
              <a:buFont typeface="Wingdings" pitchFamily="2" charset="2"/>
              <a:buAutoNum type="arabicPeriod"/>
            </a:pPr>
            <a:r>
              <a:rPr lang="en-GB" sz="2400" dirty="0" smtClean="0"/>
              <a:t>IP network infrastructure</a:t>
            </a:r>
            <a:r>
              <a:rPr lang="en-US" sz="2400" dirty="0" smtClean="0"/>
              <a:t> </a:t>
            </a:r>
          </a:p>
          <a:p>
            <a:pPr marL="762000" indent="-762000" eaLnBrk="1" hangingPunct="1">
              <a:lnSpc>
                <a:spcPct val="90000"/>
              </a:lnSpc>
              <a:buFont typeface="Wingdings" pitchFamily="2" charset="2"/>
              <a:buAutoNum type="arabicPeriod"/>
            </a:pPr>
            <a:r>
              <a:rPr lang="en-US" sz="2400" dirty="0" smtClean="0"/>
              <a:t>The sensor node </a:t>
            </a:r>
          </a:p>
          <a:p>
            <a:pPr marL="762000" indent="-762000" eaLnBrk="1" hangingPunct="1">
              <a:lnSpc>
                <a:spcPct val="90000"/>
              </a:lnSpc>
              <a:buFont typeface="Wingdings" pitchFamily="2" charset="2"/>
              <a:buAutoNum type="arabicPeriod"/>
            </a:pPr>
            <a:r>
              <a:rPr lang="en-GB" sz="2400" dirty="0" smtClean="0"/>
              <a:t>Implementation of the </a:t>
            </a:r>
            <a:r>
              <a:rPr lang="en-GB" sz="2400" dirty="0" smtClean="0"/>
              <a:t>innovative </a:t>
            </a:r>
            <a:r>
              <a:rPr lang="en-GB" sz="2400" dirty="0" smtClean="0"/>
              <a:t>air conditioning system</a:t>
            </a:r>
            <a:r>
              <a:rPr lang="en-US" sz="2400" dirty="0" smtClean="0"/>
              <a:t> </a:t>
            </a:r>
            <a:r>
              <a:rPr lang="de-DE" sz="2400" dirty="0" smtClean="0"/>
              <a:t> </a:t>
            </a:r>
            <a:r>
              <a:rPr lang="bg-BG" sz="2400" dirty="0" smtClean="0"/>
              <a:t> </a:t>
            </a:r>
            <a:endParaRPr lang="de-DE" sz="2400" dirty="0" smtClean="0"/>
          </a:p>
          <a:p>
            <a:pPr marL="762000" indent="-762000" eaLnBrk="1" hangingPunct="1">
              <a:lnSpc>
                <a:spcPct val="90000"/>
              </a:lnSpc>
              <a:buFont typeface="Wingdings" pitchFamily="2" charset="2"/>
              <a:buAutoNum type="arabicPeriod"/>
            </a:pPr>
            <a:r>
              <a:rPr lang="en-GB" sz="2400" dirty="0" smtClean="0"/>
              <a:t>Conclusions</a:t>
            </a:r>
            <a:r>
              <a:rPr lang="en-US" sz="2400" dirty="0" smtClean="0"/>
              <a:t> </a:t>
            </a:r>
          </a:p>
          <a:p>
            <a:endParaRPr lang="bg-BG" dirty="0" smtClean="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00"/>
                </a:solidFill>
              </a:rPr>
              <a:t>Possible variants of outlet</a:t>
            </a:r>
            <a:r>
              <a:rPr lang="en-US" dirty="0" smtClean="0"/>
              <a:t/>
            </a:r>
            <a:br>
              <a:rPr lang="en-US" dirty="0" smtClean="0"/>
            </a:br>
            <a:endParaRPr lang="bg-BG" dirty="0"/>
          </a:p>
        </p:txBody>
      </p:sp>
      <p:graphicFrame>
        <p:nvGraphicFramePr>
          <p:cNvPr id="48130" name="Object 4"/>
          <p:cNvGraphicFramePr>
            <a:graphicFrameLocks noChangeAspect="1"/>
          </p:cNvGraphicFramePr>
          <p:nvPr/>
        </p:nvGraphicFramePr>
        <p:xfrm>
          <a:off x="811161" y="1493811"/>
          <a:ext cx="7485165" cy="4454586"/>
        </p:xfrm>
        <a:graphic>
          <a:graphicData uri="http://schemas.openxmlformats.org/presentationml/2006/ole">
            <p:oleObj spid="_x0000_s48130" name="Visio" r:id="rId3" imgW="9193530" imgH="6461125" progId="Visio.Drawing.11">
              <p:embed/>
            </p:oleObj>
          </a:graphicData>
        </a:graphic>
      </p:graphicFrame>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5. </a:t>
            </a:r>
            <a:r>
              <a:rPr lang="en-GB" dirty="0" smtClean="0">
                <a:solidFill>
                  <a:srgbClr val="FF3300"/>
                </a:solidFill>
              </a:rPr>
              <a:t>Conclusions</a:t>
            </a:r>
            <a:endParaRPr lang="bg-BG" dirty="0">
              <a:solidFill>
                <a:srgbClr val="FF3300"/>
              </a:solidFill>
            </a:endParaRPr>
          </a:p>
        </p:txBody>
      </p:sp>
      <p:sp>
        <p:nvSpPr>
          <p:cNvPr id="4" name="Rectangle 3"/>
          <p:cNvSpPr txBox="1">
            <a:spLocks noChangeArrowheads="1"/>
          </p:cNvSpPr>
          <p:nvPr/>
        </p:nvSpPr>
        <p:spPr>
          <a:xfrm>
            <a:off x="566738" y="1752600"/>
            <a:ext cx="8001000" cy="426720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The described innovative air supply system can offer customers, especially large shopping centres  and malls clear and quantifiable benefits, beyond the usual optimization of the classical building automation systems. </a:t>
            </a:r>
          </a:p>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The technical basis for this is the highly integrated electronics, through it is possible to network the intelligent nodes (sensors and actuators) powered over Ethernet all around the buildings.</a:t>
            </a:r>
          </a:p>
          <a:p>
            <a:pPr marL="423863" marR="0" lvl="0" indent="-423863" algn="l" defTabSz="1166813" rtl="0" eaLnBrk="0" fontAlgn="base" latinLnBrk="0" hangingPunct="0">
              <a:lnSpc>
                <a:spcPct val="100000"/>
              </a:lnSpc>
              <a:spcBef>
                <a:spcPct val="0"/>
              </a:spcBef>
              <a:spcAft>
                <a:spcPct val="0"/>
              </a:spcAft>
              <a:buClrTx/>
              <a:buSzTx/>
              <a:buFontTx/>
              <a:buChar char="•"/>
              <a:tabLst/>
              <a:defRPr/>
            </a:pPr>
            <a:endParaRPr kumimoji="0" lang="en-GB" sz="2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5. </a:t>
            </a:r>
            <a:r>
              <a:rPr lang="en-GB" dirty="0" smtClean="0">
                <a:solidFill>
                  <a:srgbClr val="FF3300"/>
                </a:solidFill>
              </a:rPr>
              <a:t>Conclusions</a:t>
            </a:r>
            <a:endParaRPr lang="bg-BG" dirty="0">
              <a:solidFill>
                <a:srgbClr val="FF3300"/>
              </a:solidFill>
            </a:endParaRPr>
          </a:p>
        </p:txBody>
      </p:sp>
      <p:sp>
        <p:nvSpPr>
          <p:cNvPr id="4" name="Rectangle 3"/>
          <p:cNvSpPr txBox="1">
            <a:spLocks noChangeArrowheads="1"/>
          </p:cNvSpPr>
          <p:nvPr/>
        </p:nvSpPr>
        <p:spPr>
          <a:xfrm>
            <a:off x="566738" y="1754188"/>
            <a:ext cx="8001000" cy="426720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The next phases of the project envisage the completion of the node with actuator and fault monitoring functions.</a:t>
            </a:r>
            <a:r>
              <a:rPr kumimoji="0" lang="en-US" sz="800" b="1" i="0" u="none" strike="noStrike" kern="0" cap="none" spc="0" normalizeH="0" baseline="0" noProof="0" dirty="0" smtClean="0">
                <a:ln>
                  <a:noFill/>
                </a:ln>
                <a:solidFill>
                  <a:schemeClr val="tx1"/>
                </a:solidFill>
                <a:effectLst/>
                <a:uLnTx/>
                <a:uFillTx/>
                <a:latin typeface="+mn-lt"/>
                <a:ea typeface="+mn-ea"/>
                <a:cs typeface="+mn-cs"/>
              </a:rPr>
              <a:t> </a:t>
            </a:r>
            <a:endParaRPr kumimoji="0" lang="de-DE" sz="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4" name="Rectangle 3"/>
          <p:cNvSpPr txBox="1">
            <a:spLocks noChangeArrowheads="1"/>
          </p:cNvSpPr>
          <p:nvPr/>
        </p:nvSpPr>
        <p:spPr>
          <a:xfrm>
            <a:off x="571500" y="1752600"/>
            <a:ext cx="8001000" cy="3319463"/>
          </a:xfrm>
          <a:prstGeom prst="rect">
            <a:avLst/>
          </a:prstGeom>
        </p:spPr>
        <p:txBody>
          <a:bodyPr/>
          <a:lstStyle/>
          <a:p>
            <a:pPr marL="423863" marR="0" lvl="0" indent="-423863" algn="ctr" defTabSz="1166813" rtl="0" eaLnBrk="0" fontAlgn="base" latinLnBrk="0" hangingPunct="0">
              <a:lnSpc>
                <a:spcPct val="80000"/>
              </a:lnSpc>
              <a:spcBef>
                <a:spcPct val="0"/>
              </a:spcBef>
              <a:spcAft>
                <a:spcPct val="0"/>
              </a:spcAft>
              <a:buClrTx/>
              <a:buSzTx/>
              <a:buFont typeface="Wingdings" pitchFamily="2" charset="2"/>
              <a:buNone/>
              <a:tabLst/>
              <a:defRPr/>
            </a:pPr>
            <a:endParaRPr kumimoji="0" lang="bg-BG" sz="3200" b="1" i="0" u="none" strike="noStrike" kern="0" cap="none" spc="0" normalizeH="0" baseline="0" noProof="0" smtClean="0">
              <a:ln>
                <a:noFill/>
              </a:ln>
              <a:solidFill>
                <a:schemeClr val="tx1"/>
              </a:solidFill>
              <a:effectLst/>
              <a:uLnTx/>
              <a:uFillTx/>
              <a:latin typeface="+mn-lt"/>
              <a:ea typeface="+mn-ea"/>
              <a:cs typeface="+mn-cs"/>
            </a:endParaRPr>
          </a:p>
          <a:p>
            <a:pPr marL="423863" marR="0" lvl="0" indent="-423863" algn="ctr" defTabSz="1166813" rtl="0" eaLnBrk="0" fontAlgn="base" latinLnBrk="0" hangingPunct="0">
              <a:lnSpc>
                <a:spcPct val="80000"/>
              </a:lnSpc>
              <a:spcBef>
                <a:spcPct val="0"/>
              </a:spcBef>
              <a:spcAft>
                <a:spcPct val="0"/>
              </a:spcAft>
              <a:buClrTx/>
              <a:buSzTx/>
              <a:buFont typeface="Wingdings" pitchFamily="2" charset="2"/>
              <a:buNone/>
              <a:tabLst/>
              <a:defRPr/>
            </a:pPr>
            <a:endParaRPr kumimoji="0" lang="bg-BG" sz="3200" b="1" i="0" u="none" strike="noStrike" kern="0" cap="none" spc="0" normalizeH="0" baseline="0" noProof="0" smtClean="0">
              <a:ln>
                <a:noFill/>
              </a:ln>
              <a:solidFill>
                <a:schemeClr val="tx1"/>
              </a:solidFill>
              <a:effectLst/>
              <a:uLnTx/>
              <a:uFillTx/>
              <a:latin typeface="+mn-lt"/>
              <a:ea typeface="+mn-ea"/>
              <a:cs typeface="+mn-cs"/>
            </a:endParaRPr>
          </a:p>
          <a:p>
            <a:pPr marL="423863" marR="0" lvl="0" indent="-423863" algn="ctr" defTabSz="1166813" rtl="0" eaLnBrk="0" fontAlgn="base" latinLnBrk="0" hangingPunct="0">
              <a:lnSpc>
                <a:spcPct val="80000"/>
              </a:lnSpc>
              <a:spcBef>
                <a:spcPct val="0"/>
              </a:spcBef>
              <a:spcAft>
                <a:spcPct val="0"/>
              </a:spcAft>
              <a:buClrTx/>
              <a:buSzTx/>
              <a:buFont typeface="Wingdings" pitchFamily="2" charset="2"/>
              <a:buNone/>
              <a:tabLst/>
              <a:defRPr/>
            </a:pPr>
            <a:r>
              <a:rPr kumimoji="0" lang="en-US" sz="3500" b="1" i="0" u="none" strike="noStrike" kern="0" cap="none" spc="0" normalizeH="0" baseline="0" noProof="0" smtClean="0">
                <a:ln>
                  <a:noFill/>
                </a:ln>
                <a:solidFill>
                  <a:srgbClr val="C00000"/>
                </a:solidFill>
                <a:effectLst/>
                <a:uLnTx/>
                <a:uFillTx/>
                <a:latin typeface="Franklin Gothic Book" pitchFamily="34" charset="0"/>
                <a:ea typeface="+mn-ea"/>
                <a:cs typeface="+mn-cs"/>
              </a:rPr>
              <a:t>THANK YOU FOR YOUR ATTENTION!</a:t>
            </a:r>
            <a:endParaRPr kumimoji="0" lang="en-US" sz="3500" b="1" i="0" u="none" strike="noStrike" kern="0" cap="none" spc="0" normalizeH="0" baseline="0" noProof="0" dirty="0" smtClean="0">
              <a:ln>
                <a:noFill/>
              </a:ln>
              <a:solidFill>
                <a:srgbClr val="C00000"/>
              </a:solidFill>
              <a:effectLst/>
              <a:uLnTx/>
              <a:uFillTx/>
              <a:latin typeface="Franklin Gothic Book" pitchFamily="34" charset="0"/>
              <a:ea typeface="+mn-ea"/>
              <a:cs typeface="+mn-cs"/>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1. </a:t>
            </a:r>
            <a:r>
              <a:rPr lang="en-US" dirty="0" smtClean="0">
                <a:solidFill>
                  <a:srgbClr val="FF3300"/>
                </a:solidFill>
              </a:rPr>
              <a:t>Introduction </a:t>
            </a:r>
            <a:endParaRPr lang="bg-BG" dirty="0">
              <a:solidFill>
                <a:srgbClr val="FF3300"/>
              </a:solidFill>
            </a:endParaRPr>
          </a:p>
        </p:txBody>
      </p:sp>
      <p:sp>
        <p:nvSpPr>
          <p:cNvPr id="4" name="Rectangle 3"/>
          <p:cNvSpPr txBox="1">
            <a:spLocks noChangeArrowheads="1"/>
          </p:cNvSpPr>
          <p:nvPr/>
        </p:nvSpPr>
        <p:spPr>
          <a:xfrm>
            <a:off x="684213" y="2012950"/>
            <a:ext cx="8064500" cy="3792538"/>
          </a:xfrm>
          <a:prstGeom prst="rect">
            <a:avLst/>
          </a:prstGeom>
        </p:spPr>
        <p:txBody>
          <a:bodyPr/>
          <a:lstStyle/>
          <a:p>
            <a:pPr marL="423863" marR="0" lvl="0" indent="-423863" algn="l" defTabSz="1166813" rtl="0" eaLnBrk="0" fontAlgn="base" latinLnBrk="0" hangingPunct="0">
              <a:lnSpc>
                <a:spcPct val="90000"/>
              </a:lnSpc>
              <a:spcBef>
                <a:spcPct val="0"/>
              </a:spcBef>
              <a:spcAft>
                <a:spcPct val="0"/>
              </a:spcAft>
              <a:buClrTx/>
              <a:buSzTx/>
              <a:buFontTx/>
              <a:buChar char="•"/>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In Europe about 40 % of the energy is consumed in buildings. </a:t>
            </a:r>
          </a:p>
          <a:p>
            <a:pPr marL="423863" marR="0" lvl="0" indent="-423863" algn="l" defTabSz="1166813" rtl="0" eaLnBrk="0" fontAlgn="base" latinLnBrk="0" hangingPunct="0">
              <a:lnSpc>
                <a:spcPct val="90000"/>
              </a:lnSpc>
              <a:spcBef>
                <a:spcPct val="0"/>
              </a:spcBef>
              <a:spcAft>
                <a:spcPct val="0"/>
              </a:spcAft>
              <a:buClrTx/>
              <a:buSzTx/>
              <a:buFontTx/>
              <a:buChar char="•"/>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More than 50% of this consumption is in non-residential area where many buildings are equipped with air conditioning systems.</a:t>
            </a: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p>
          <a:p>
            <a:pPr marL="423863" marR="0" lvl="0" indent="-423863" algn="l" defTabSz="1166813" rtl="0" eaLnBrk="0" fontAlgn="base" latinLnBrk="0" hangingPunct="0">
              <a:lnSpc>
                <a:spcPct val="9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In recent decades, new construction technologies and materials have been developed which have remarkably reduced the energy losses from the buildings. </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1. </a:t>
            </a:r>
            <a:r>
              <a:rPr lang="en-US" dirty="0" smtClean="0">
                <a:solidFill>
                  <a:srgbClr val="FF3300"/>
                </a:solidFill>
              </a:rPr>
              <a:t>Introduction</a:t>
            </a:r>
            <a:endParaRPr lang="bg-BG" dirty="0">
              <a:solidFill>
                <a:srgbClr val="FF3300"/>
              </a:solidFill>
            </a:endParaRPr>
          </a:p>
        </p:txBody>
      </p:sp>
      <p:sp>
        <p:nvSpPr>
          <p:cNvPr id="4" name="Rectangle 3"/>
          <p:cNvSpPr txBox="1">
            <a:spLocks noChangeArrowheads="1"/>
          </p:cNvSpPr>
          <p:nvPr/>
        </p:nvSpPr>
        <p:spPr>
          <a:xfrm>
            <a:off x="250825" y="1752600"/>
            <a:ext cx="8642350" cy="426720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In this situation, sufficient indoor air quality must be guaranteed by appropriate heating, cooling and ventilation. </a:t>
            </a:r>
          </a:p>
          <a:p>
            <a:pPr marL="423863" marR="0" lvl="0" indent="-423863" algn="l" defTabSz="1166813" rtl="0" eaLnBrk="0" fontAlgn="base" latinLnBrk="0" hangingPunct="0">
              <a:lnSpc>
                <a:spcPct val="100000"/>
              </a:lnSpc>
              <a:spcBef>
                <a:spcPct val="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p>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Decentralised climate control in the sense of heating, cooling and ventilation control which is operated separately in different rooms and areas of the buildings offers good possibilities to satisfy these demands.</a:t>
            </a:r>
          </a:p>
          <a:p>
            <a:pPr marL="423863" marR="0" lvl="0" indent="-423863" algn="l" defTabSz="1166813" rtl="0" eaLnBrk="0" fontAlgn="base" latinLnBrk="0" hangingPunct="0">
              <a:lnSpc>
                <a:spcPct val="100000"/>
              </a:lnSpc>
              <a:spcBef>
                <a:spcPct val="0"/>
              </a:spcBef>
              <a:spcAft>
                <a:spcPct val="0"/>
              </a:spcAft>
              <a:buClrTx/>
              <a:buSzTx/>
              <a:buFontTx/>
              <a:buChar char="•"/>
              <a:tabLst/>
              <a:defRPr/>
            </a:pPr>
            <a:endParaRPr kumimoji="0" lang="en-GB" sz="2400" b="1"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1. </a:t>
            </a:r>
            <a:r>
              <a:rPr lang="en-US" dirty="0" smtClean="0">
                <a:solidFill>
                  <a:srgbClr val="FF3300"/>
                </a:solidFill>
              </a:rPr>
              <a:t>Introduction</a:t>
            </a:r>
            <a:endParaRPr lang="bg-BG" dirty="0"/>
          </a:p>
        </p:txBody>
      </p:sp>
      <p:sp>
        <p:nvSpPr>
          <p:cNvPr id="3" name="Content Placeholder 2"/>
          <p:cNvSpPr>
            <a:spLocks noGrp="1"/>
          </p:cNvSpPr>
          <p:nvPr>
            <p:ph idx="1"/>
          </p:nvPr>
        </p:nvSpPr>
        <p:spPr/>
        <p:txBody>
          <a:bodyPr/>
          <a:lstStyle/>
          <a:p>
            <a:pPr algn="just"/>
            <a:r>
              <a:rPr lang="en-US" sz="2000" dirty="0" smtClean="0"/>
              <a:t>   At present, most sensor-based demand-controlled ventilation (SBDCV) systems are based on monitoring of CO2, concentrations. CO2 sensors provide a relatively inexpensive way to indirectly monitor the indoor air quality component related to bio-effluents. </a:t>
            </a:r>
          </a:p>
          <a:p>
            <a:pPr algn="just">
              <a:buNone/>
            </a:pPr>
            <a:endParaRPr lang="en-US" sz="2000" dirty="0" smtClean="0"/>
          </a:p>
          <a:p>
            <a:pPr algn="just"/>
            <a:r>
              <a:rPr lang="en-US" sz="2000" dirty="0" smtClean="0"/>
              <a:t>    The indoor air typically contains dozens of volatile organic</a:t>
            </a:r>
          </a:p>
          <a:p>
            <a:pPr algn="just">
              <a:buNone/>
            </a:pPr>
            <a:r>
              <a:rPr lang="en-US" sz="2000" dirty="0" smtClean="0"/>
              <a:t>	compounds( VOCs) at measurable concentrations. VOCs are   emitted indoors by building materials, furnishings, equipment,  cleaning products, combustion activities, human metabolism, and perfumes. The outdoor air also contains VOCs that enter buildings.</a:t>
            </a:r>
          </a:p>
          <a:p>
            <a:pPr algn="just">
              <a:buNone/>
            </a:pPr>
            <a:endParaRPr lang="bg-BG" sz="2000"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1. </a:t>
            </a:r>
            <a:r>
              <a:rPr lang="en-US" dirty="0" smtClean="0">
                <a:solidFill>
                  <a:srgbClr val="FF3300"/>
                </a:solidFill>
              </a:rPr>
              <a:t>Introduction</a:t>
            </a:r>
            <a:endParaRPr lang="bg-BG" dirty="0"/>
          </a:p>
        </p:txBody>
      </p:sp>
      <p:graphicFrame>
        <p:nvGraphicFramePr>
          <p:cNvPr id="5" name="Table 4"/>
          <p:cNvGraphicFramePr>
            <a:graphicFrameLocks noGrp="1"/>
          </p:cNvGraphicFramePr>
          <p:nvPr/>
        </p:nvGraphicFramePr>
        <p:xfrm>
          <a:off x="446031" y="1603350"/>
          <a:ext cx="8288450" cy="4235508"/>
        </p:xfrm>
        <a:graphic>
          <a:graphicData uri="http://schemas.openxmlformats.org/drawingml/2006/table">
            <a:tbl>
              <a:tblPr/>
              <a:tblGrid>
                <a:gridCol w="1095366"/>
                <a:gridCol w="1423433"/>
                <a:gridCol w="1182128"/>
                <a:gridCol w="921843"/>
                <a:gridCol w="1247198"/>
                <a:gridCol w="1485793"/>
                <a:gridCol w="932689"/>
              </a:tblGrid>
              <a:tr h="965245">
                <a:tc>
                  <a:txBody>
                    <a:bodyPr/>
                    <a:lstStyle/>
                    <a:p>
                      <a:pPr algn="ctr" fontAlgn="ctr"/>
                      <a:r>
                        <a:rPr lang="en-US" sz="900" b="1" i="0" u="none" strike="noStrike" dirty="0">
                          <a:solidFill>
                            <a:srgbClr val="000000"/>
                          </a:solidFill>
                          <a:latin typeface="Calibri"/>
                        </a:rPr>
                        <a:t>Pollutant</a:t>
                      </a:r>
                    </a:p>
                  </a:txBody>
                  <a:tcPr marL="5984" marR="5984" marT="59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a:rPr>
                        <a:t>Typical range indoors</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a:rPr>
                        <a:t>Sensor minimum detection limit</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latin typeface="Calibri"/>
                        </a:rPr>
                        <a:t>Sensor resolution</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a:rPr>
                        <a:t>Sensor maximum drift between calibration</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a:rPr>
                        <a:t>Sensor required specificity</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a:rPr>
                        <a:t>Maximum period between measurements</a:t>
                      </a:r>
                    </a:p>
                  </a:txBody>
                  <a:tcPr marL="5984" marR="5984" marT="59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4740">
                <a:tc>
                  <a:txBody>
                    <a:bodyPr/>
                    <a:lstStyle/>
                    <a:p>
                      <a:pPr algn="ctr" fontAlgn="ctr"/>
                      <a:r>
                        <a:rPr lang="en-US" sz="900" b="1" i="0" u="none" strike="noStrike">
                          <a:solidFill>
                            <a:srgbClr val="000000"/>
                          </a:solidFill>
                          <a:latin typeface="Calibri"/>
                        </a:rPr>
                        <a:t>Carbon Dioxide (CO</a:t>
                      </a:r>
                      <a:r>
                        <a:rPr lang="en-US" sz="900" b="1" i="0" u="none" strike="noStrike" baseline="-25000">
                          <a:solidFill>
                            <a:srgbClr val="000000"/>
                          </a:solidFill>
                          <a:latin typeface="Calibri"/>
                        </a:rPr>
                        <a:t>2</a:t>
                      </a:r>
                      <a:r>
                        <a:rPr lang="en-US" sz="900" b="1" i="0" u="none" strike="noStrike">
                          <a:solidFill>
                            <a:srgbClr val="000000"/>
                          </a:solidFill>
                          <a:latin typeface="Calibri"/>
                        </a:rPr>
                        <a:t>)</a:t>
                      </a:r>
                    </a:p>
                  </a:txBody>
                  <a:tcPr marL="5984" marR="5984" marT="59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350-2000 ppm (often &lt;1000 ppm maximum</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350 ppm </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50 ppm</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50 ppm </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Insensitive to temperature, </a:t>
                      </a:r>
                      <a:r>
                        <a:rPr lang="en-US" sz="800" b="1" i="0" u="none" strike="noStrike">
                          <a:solidFill>
                            <a:srgbClr val="000000"/>
                          </a:solidFill>
                          <a:latin typeface="Calibri"/>
                        </a:rPr>
                        <a:t>RH </a:t>
                      </a:r>
                      <a:r>
                        <a:rPr lang="en-US" sz="800" b="0" i="0" u="none" strike="noStrike">
                          <a:solidFill>
                            <a:srgbClr val="000000"/>
                          </a:solidFill>
                          <a:latin typeface="Calibri"/>
                        </a:rPr>
                        <a:t>,gases</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30 min</a:t>
                      </a:r>
                    </a:p>
                  </a:txBody>
                  <a:tcPr marL="5984" marR="5984" marT="59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467">
                <a:tc>
                  <a:txBody>
                    <a:bodyPr/>
                    <a:lstStyle/>
                    <a:p>
                      <a:pPr algn="ctr" fontAlgn="ctr"/>
                      <a:r>
                        <a:rPr lang="en-US" sz="900" b="1" i="0" u="none" strike="noStrike">
                          <a:solidFill>
                            <a:srgbClr val="000000"/>
                          </a:solidFill>
                          <a:latin typeface="Calibri"/>
                        </a:rPr>
                        <a:t>Humidity</a:t>
                      </a:r>
                    </a:p>
                  </a:txBody>
                  <a:tcPr marL="5984" marR="5984" marT="59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10%-80% </a:t>
                      </a:r>
                      <a:r>
                        <a:rPr lang="en-US" sz="800" b="1" i="0" u="none" strike="noStrike">
                          <a:solidFill>
                            <a:srgbClr val="000000"/>
                          </a:solidFill>
                          <a:latin typeface="Calibri"/>
                        </a:rPr>
                        <a:t>RH</a:t>
                      </a:r>
                      <a:r>
                        <a:rPr lang="en-US" sz="800" b="0" i="0" u="none" strike="noStrike">
                          <a:solidFill>
                            <a:srgbClr val="000000"/>
                          </a:solidFill>
                          <a:latin typeface="Calibri"/>
                        </a:rPr>
                        <a:t> 0,002-0.0015 absolute himidity</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10% </a:t>
                      </a:r>
                      <a:r>
                        <a:rPr lang="en-US" sz="800" b="1" i="0" u="none" strike="noStrike">
                          <a:solidFill>
                            <a:srgbClr val="000000"/>
                          </a:solidFill>
                          <a:latin typeface="Calibri"/>
                        </a:rPr>
                        <a:t>RH</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5% </a:t>
                      </a:r>
                      <a:r>
                        <a:rPr lang="en-US" sz="800" b="1" i="0" u="none" strike="noStrike">
                          <a:solidFill>
                            <a:srgbClr val="000000"/>
                          </a:solidFill>
                          <a:latin typeface="Calibri"/>
                        </a:rPr>
                        <a:t>RH</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5% </a:t>
                      </a:r>
                      <a:r>
                        <a:rPr lang="en-US" sz="800" b="1" i="0" u="none" strike="noStrike">
                          <a:solidFill>
                            <a:srgbClr val="000000"/>
                          </a:solidFill>
                          <a:latin typeface="Calibri"/>
                        </a:rPr>
                        <a:t>RH</a:t>
                      </a:r>
                      <a:r>
                        <a:rPr lang="en-US" sz="800" b="0" i="0" u="none" strike="noStrike">
                          <a:solidFill>
                            <a:srgbClr val="000000"/>
                          </a:solidFill>
                          <a:latin typeface="Calibri"/>
                        </a:rPr>
                        <a:t> </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Insensitive to temperature, other gases</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30 min</a:t>
                      </a:r>
                    </a:p>
                  </a:txBody>
                  <a:tcPr marL="5984" marR="5984" marT="59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0198">
                <a:tc>
                  <a:txBody>
                    <a:bodyPr/>
                    <a:lstStyle/>
                    <a:p>
                      <a:pPr algn="ctr" fontAlgn="ctr"/>
                      <a:r>
                        <a:rPr lang="en-US" sz="900" b="1" i="0" u="none" strike="noStrike">
                          <a:solidFill>
                            <a:srgbClr val="000000"/>
                          </a:solidFill>
                          <a:latin typeface="Calibri"/>
                        </a:rPr>
                        <a:t>Particles in indoors with minimal smoking </a:t>
                      </a:r>
                    </a:p>
                  </a:txBody>
                  <a:tcPr marL="5984" marR="5984" marT="59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10-100 μg m</a:t>
                      </a:r>
                      <a:r>
                        <a:rPr lang="en-US" sz="800" b="0" i="0" u="none" strike="noStrike" baseline="30000">
                          <a:solidFill>
                            <a:srgbClr val="000000"/>
                          </a:solidFill>
                          <a:latin typeface="Calibri"/>
                        </a:rPr>
                        <a:t>-3</a:t>
                      </a:r>
                      <a:r>
                        <a:rPr lang="en-US" sz="800" b="0" i="0" u="none" strike="noStrike">
                          <a:solidFill>
                            <a:srgbClr val="000000"/>
                          </a:solidFill>
                          <a:latin typeface="Calibri"/>
                        </a:rPr>
                        <a:t> (minimal smoking)</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10 μ</a:t>
                      </a:r>
                      <a:r>
                        <a:rPr lang="en-US" sz="800" b="0" i="0" u="none" strike="noStrike">
                          <a:solidFill>
                            <a:srgbClr val="000000"/>
                          </a:solidFill>
                          <a:latin typeface="Calibri"/>
                        </a:rPr>
                        <a:t>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 0.05 μ</a:t>
                      </a:r>
                      <a:r>
                        <a:rPr lang="en-US" sz="800" b="0" i="0" u="none" strike="noStrike">
                          <a:solidFill>
                            <a:srgbClr val="000000"/>
                          </a:solidFill>
                          <a:latin typeface="Calibri"/>
                        </a:rPr>
                        <a:t>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0.05 μ</a:t>
                      </a:r>
                      <a:r>
                        <a:rPr lang="en-US" sz="800" b="0" i="0" u="none" strike="noStrike">
                          <a:solidFill>
                            <a:srgbClr val="000000"/>
                          </a:solidFill>
                          <a:latin typeface="Calibri"/>
                        </a:rPr>
                        <a:t>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Insensitive to temperature, gases</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30 min</a:t>
                      </a:r>
                    </a:p>
                  </a:txBody>
                  <a:tcPr marL="5984" marR="5984" marT="59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4740">
                <a:tc>
                  <a:txBody>
                    <a:bodyPr/>
                    <a:lstStyle/>
                    <a:p>
                      <a:pPr algn="ctr" fontAlgn="ctr"/>
                      <a:r>
                        <a:rPr lang="en-US" sz="900" b="1" i="0" u="none" strike="noStrike">
                          <a:solidFill>
                            <a:srgbClr val="000000"/>
                          </a:solidFill>
                          <a:latin typeface="Calibri"/>
                        </a:rPr>
                        <a:t>Particles in smoking rooms</a:t>
                      </a:r>
                    </a:p>
                  </a:txBody>
                  <a:tcPr marL="5984" marR="5984" marT="59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bg-BG" sz="800" b="0" i="0" u="none" strike="noStrike">
                          <a:solidFill>
                            <a:srgbClr val="000000"/>
                          </a:solidFill>
                          <a:latin typeface="Calibri"/>
                        </a:rPr>
                        <a:t> </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50 μ</a:t>
                      </a:r>
                      <a:r>
                        <a:rPr lang="en-US" sz="800" b="0" i="0" u="none" strike="noStrike">
                          <a:solidFill>
                            <a:srgbClr val="000000"/>
                          </a:solidFill>
                          <a:latin typeface="Calibri"/>
                        </a:rPr>
                        <a:t>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 10 μ</a:t>
                      </a:r>
                      <a:r>
                        <a:rPr lang="en-US" sz="800" b="0" i="0" u="none" strike="noStrike">
                          <a:solidFill>
                            <a:srgbClr val="000000"/>
                          </a:solidFill>
                          <a:latin typeface="Calibri"/>
                        </a:rPr>
                        <a:t>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 10 μ</a:t>
                      </a:r>
                      <a:r>
                        <a:rPr lang="en-US" sz="800" b="0" i="0" u="none" strike="noStrike">
                          <a:solidFill>
                            <a:srgbClr val="000000"/>
                          </a:solidFill>
                          <a:latin typeface="Calibri"/>
                        </a:rPr>
                        <a:t>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Insensitive to temperature, gases</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10 min</a:t>
                      </a:r>
                    </a:p>
                  </a:txBody>
                  <a:tcPr marL="5984" marR="5984" marT="59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559">
                <a:tc>
                  <a:txBody>
                    <a:bodyPr/>
                    <a:lstStyle/>
                    <a:p>
                      <a:pPr algn="ctr" fontAlgn="ctr"/>
                      <a:r>
                        <a:rPr lang="en-US" sz="900" b="1" i="0" u="none" strike="noStrike">
                          <a:solidFill>
                            <a:srgbClr val="000000"/>
                          </a:solidFill>
                          <a:latin typeface="Calibri"/>
                        </a:rPr>
                        <a:t>TVOC high limit control</a:t>
                      </a:r>
                    </a:p>
                  </a:txBody>
                  <a:tcPr marL="5984" marR="5984" marT="59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0.1-5 mg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1 mg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0.2 mg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0.2 mg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Responds to total Carbon for </a:t>
                      </a:r>
                      <a:r>
                        <a:rPr lang="en-US" sz="800" b="1" i="0" u="none" strike="noStrike">
                          <a:solidFill>
                            <a:srgbClr val="000000"/>
                          </a:solidFill>
                          <a:latin typeface="Calibri"/>
                        </a:rPr>
                        <a:t>VOC</a:t>
                      </a:r>
                      <a:r>
                        <a:rPr lang="en-US" sz="800" b="0" i="0" u="none" strike="noStrike">
                          <a:solidFill>
                            <a:srgbClr val="000000"/>
                          </a:solidFill>
                          <a:latin typeface="Calibri"/>
                        </a:rPr>
                        <a:t> 's with 50</a:t>
                      </a:r>
                      <a:r>
                        <a:rPr lang="en-US" sz="800" b="0" i="0" u="none" strike="noStrike" baseline="30000">
                          <a:solidFill>
                            <a:srgbClr val="000000"/>
                          </a:solidFill>
                          <a:latin typeface="Calibri"/>
                        </a:rPr>
                        <a:t>o</a:t>
                      </a:r>
                      <a:r>
                        <a:rPr lang="en-US" sz="800" b="0" i="0" u="none" strike="noStrike">
                          <a:solidFill>
                            <a:srgbClr val="000000"/>
                          </a:solidFill>
                          <a:latin typeface="Calibri"/>
                        </a:rPr>
                        <a:t>C-250</a:t>
                      </a:r>
                      <a:r>
                        <a:rPr lang="en-US" sz="800" b="0" i="0" u="none" strike="noStrike" baseline="30000">
                          <a:solidFill>
                            <a:srgbClr val="000000"/>
                          </a:solidFill>
                          <a:latin typeface="Calibri"/>
                        </a:rPr>
                        <a:t>o</a:t>
                      </a:r>
                      <a:r>
                        <a:rPr lang="en-US" sz="800" b="0" i="0" u="none" strike="noStrike">
                          <a:solidFill>
                            <a:srgbClr val="000000"/>
                          </a:solidFill>
                          <a:latin typeface="Calibri"/>
                        </a:rPr>
                        <a:t>C boiling point</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30 min </a:t>
                      </a:r>
                    </a:p>
                  </a:txBody>
                  <a:tcPr marL="5984" marR="5984" marT="59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559">
                <a:tc>
                  <a:txBody>
                    <a:bodyPr/>
                    <a:lstStyle/>
                    <a:p>
                      <a:pPr algn="ctr" fontAlgn="ctr"/>
                      <a:r>
                        <a:rPr lang="en-US" sz="900" b="1" i="0" u="none" strike="noStrike">
                          <a:solidFill>
                            <a:srgbClr val="000000"/>
                          </a:solidFill>
                          <a:latin typeface="Calibri"/>
                        </a:rPr>
                        <a:t>TVOC routine control</a:t>
                      </a:r>
                    </a:p>
                  </a:txBody>
                  <a:tcPr marL="5984" marR="5984" marT="598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0.1-5 mg m</a:t>
                      </a:r>
                      <a:r>
                        <a:rPr lang="en-US" sz="800" b="0" i="0" u="none" strike="noStrike" baseline="30000">
                          <a:solidFill>
                            <a:srgbClr val="000000"/>
                          </a:solidFill>
                          <a:latin typeface="Calibri"/>
                        </a:rPr>
                        <a:t>-3</a:t>
                      </a:r>
                      <a:r>
                        <a:rPr lang="en-US" sz="800" b="0" i="0" u="none" strike="noStrike">
                          <a:solidFill>
                            <a:srgbClr val="000000"/>
                          </a:solidFill>
                          <a:latin typeface="Calibri"/>
                        </a:rPr>
                        <a:t>, usually &lt; 1 mg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0.04 mg m</a:t>
                      </a:r>
                      <a:r>
                        <a:rPr lang="en-US" sz="800" b="0" i="0" u="none" strike="noStrike" baseline="30000" dirty="0">
                          <a:solidFill>
                            <a:srgbClr val="000000"/>
                          </a:solidFill>
                          <a:latin typeface="Calibri"/>
                        </a:rPr>
                        <a:t>-3</a:t>
                      </a:r>
                      <a:endParaRPr lang="en-US" sz="800" b="0" i="0" u="none" strike="noStrike" dirty="0">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0.04 mg m</a:t>
                      </a:r>
                      <a:r>
                        <a:rPr lang="en-US" sz="800" b="0" i="0" u="none" strike="noStrike" baseline="30000" dirty="0">
                          <a:solidFill>
                            <a:srgbClr val="000000"/>
                          </a:solidFill>
                          <a:latin typeface="Calibri"/>
                        </a:rPr>
                        <a:t>-3</a:t>
                      </a:r>
                      <a:endParaRPr lang="en-US" sz="800" b="0" i="0" u="none" strike="noStrike" dirty="0">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0.04 mg m</a:t>
                      </a:r>
                      <a:r>
                        <a:rPr lang="en-US" sz="800" b="0" i="0" u="none" strike="noStrike" baseline="30000">
                          <a:solidFill>
                            <a:srgbClr val="000000"/>
                          </a:solidFill>
                          <a:latin typeface="Calibri"/>
                        </a:rPr>
                        <a:t>-3</a:t>
                      </a:r>
                      <a:endParaRPr lang="en-US" sz="800" b="0" i="0" u="none" strike="noStrike">
                        <a:solidFill>
                          <a:srgbClr val="000000"/>
                        </a:solidFill>
                        <a:latin typeface="Calibri"/>
                      </a:endParaRP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Responds to total Carbon for </a:t>
                      </a:r>
                      <a:r>
                        <a:rPr lang="en-US" sz="800" b="1" i="0" u="none" strike="noStrike">
                          <a:solidFill>
                            <a:srgbClr val="000000"/>
                          </a:solidFill>
                          <a:latin typeface="Calibri"/>
                        </a:rPr>
                        <a:t>VOC</a:t>
                      </a:r>
                      <a:r>
                        <a:rPr lang="en-US" sz="800" b="0" i="0" u="none" strike="noStrike">
                          <a:solidFill>
                            <a:srgbClr val="000000"/>
                          </a:solidFill>
                          <a:latin typeface="Calibri"/>
                        </a:rPr>
                        <a:t> 's with 50</a:t>
                      </a:r>
                      <a:r>
                        <a:rPr lang="en-US" sz="800" b="0" i="0" u="none" strike="noStrike" baseline="30000">
                          <a:solidFill>
                            <a:srgbClr val="000000"/>
                          </a:solidFill>
                          <a:latin typeface="Calibri"/>
                        </a:rPr>
                        <a:t>o</a:t>
                      </a:r>
                      <a:r>
                        <a:rPr lang="en-US" sz="800" b="0" i="0" u="none" strike="noStrike">
                          <a:solidFill>
                            <a:srgbClr val="000000"/>
                          </a:solidFill>
                          <a:latin typeface="Calibri"/>
                        </a:rPr>
                        <a:t>C-250</a:t>
                      </a:r>
                      <a:r>
                        <a:rPr lang="en-US" sz="800" b="0" i="0" u="none" strike="noStrike" baseline="30000">
                          <a:solidFill>
                            <a:srgbClr val="000000"/>
                          </a:solidFill>
                          <a:latin typeface="Calibri"/>
                        </a:rPr>
                        <a:t>o</a:t>
                      </a:r>
                      <a:r>
                        <a:rPr lang="en-US" sz="800" b="0" i="0" u="none" strike="noStrike">
                          <a:solidFill>
                            <a:srgbClr val="000000"/>
                          </a:solidFill>
                          <a:latin typeface="Calibri"/>
                        </a:rPr>
                        <a:t>C boiling point</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30 min </a:t>
                      </a:r>
                    </a:p>
                  </a:txBody>
                  <a:tcPr marL="5984" marR="5984" marT="598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3300"/>
                </a:solidFill>
              </a:rPr>
              <a:t>IP network infrastructure</a:t>
            </a:r>
            <a:endParaRPr lang="bg-BG" dirty="0">
              <a:solidFill>
                <a:srgbClr val="FF3300"/>
              </a:solidFill>
            </a:endParaRPr>
          </a:p>
        </p:txBody>
      </p:sp>
      <p:sp>
        <p:nvSpPr>
          <p:cNvPr id="5" name="Rectangle 3"/>
          <p:cNvSpPr txBox="1">
            <a:spLocks noChangeArrowheads="1"/>
          </p:cNvSpPr>
          <p:nvPr/>
        </p:nvSpPr>
        <p:spPr>
          <a:xfrm>
            <a:off x="250825" y="1752600"/>
            <a:ext cx="8642350" cy="426720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In recent years, enterprise workspace-infrastructure has increasingly converged to IP network infrastructure. </a:t>
            </a:r>
          </a:p>
          <a:p>
            <a:pPr marL="423863" marR="0" lvl="0" indent="-423863" algn="l" defTabSz="1166813" rtl="0" eaLnBrk="0" fontAlgn="base" latinLnBrk="0" hangingPunct="0">
              <a:lnSpc>
                <a:spcPct val="100000"/>
              </a:lnSpc>
              <a:spcBef>
                <a:spcPct val="0"/>
              </a:spcBef>
              <a:spcAft>
                <a:spcPct val="0"/>
              </a:spcAft>
              <a:buClrTx/>
              <a:buSzTx/>
              <a:buFontTx/>
              <a:buChar char="•"/>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err="1" smtClean="0">
                <a:ln>
                  <a:noFill/>
                </a:ln>
                <a:solidFill>
                  <a:schemeClr val="tx1"/>
                </a:solidFill>
                <a:effectLst/>
                <a:uLnTx/>
                <a:uFillTx/>
                <a:latin typeface="+mn-lt"/>
                <a:ea typeface="+mn-ea"/>
                <a:cs typeface="+mn-cs"/>
              </a:rPr>
              <a:t>PoE</a:t>
            </a:r>
            <a:r>
              <a:rPr kumimoji="0" lang="en-US" sz="2400" b="1" i="0" u="none" strike="noStrike" kern="0" cap="none" spc="0" normalizeH="0" baseline="0" noProof="0" dirty="0" smtClean="0">
                <a:ln>
                  <a:noFill/>
                </a:ln>
                <a:solidFill>
                  <a:schemeClr val="tx1"/>
                </a:solidFill>
                <a:effectLst/>
                <a:uLnTx/>
                <a:uFillTx/>
                <a:latin typeface="+mn-lt"/>
                <a:ea typeface="+mn-ea"/>
                <a:cs typeface="+mn-cs"/>
              </a:rPr>
              <a:t> is now one of the most widely deployed technologies to provide power to networked devices.</a:t>
            </a:r>
          </a:p>
          <a:p>
            <a:pPr marL="423863" marR="0" lvl="0" indent="-423863" algn="l" defTabSz="1166813" rtl="0" eaLnBrk="0" fontAlgn="base" latinLnBrk="0" hangingPunct="0">
              <a:lnSpc>
                <a:spcPct val="100000"/>
              </a:lnSpc>
              <a:spcBef>
                <a:spcPct val="0"/>
              </a:spcBef>
              <a:spcAft>
                <a:spcPct val="0"/>
              </a:spcAft>
              <a:buClrTx/>
              <a:buSzTx/>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endParaRPr kumimoji="0" lang="en-GB" sz="2400" b="1" i="0" u="none" strike="noStrike" kern="0" cap="none" spc="0" normalizeH="0" baseline="0" noProof="0" dirty="0" smtClean="0">
              <a:ln>
                <a:noFill/>
              </a:ln>
              <a:solidFill>
                <a:schemeClr val="tx1"/>
              </a:solidFill>
              <a:effectLst/>
              <a:uLnTx/>
              <a:uFillTx/>
              <a:latin typeface="+mn-lt"/>
              <a:ea typeface="+mn-ea"/>
              <a:cs typeface="+mn-cs"/>
            </a:endParaRPr>
          </a:p>
          <a:p>
            <a:pPr marL="423863" indent="-423863" defTabSz="1166813">
              <a:buFontTx/>
              <a:buChar char="•"/>
              <a:defRPr/>
            </a:pPr>
            <a:r>
              <a:rPr lang="en-US" kern="0" dirty="0" smtClean="0"/>
              <a:t>In this article the sensor node with Power over Ethernet is further described and it is used for cost-effective implementation of an innovative air conditioning system.  </a:t>
            </a:r>
          </a:p>
          <a:p>
            <a:pPr marL="423863" marR="0" lvl="0" indent="-423863" algn="l" defTabSz="1166813" rtl="0" eaLnBrk="0" fontAlgn="base" latinLnBrk="0" hangingPunct="0">
              <a:lnSpc>
                <a:spcPct val="100000"/>
              </a:lnSpc>
              <a:spcBef>
                <a:spcPct val="0"/>
              </a:spcBef>
              <a:spcAft>
                <a:spcPct val="0"/>
              </a:spcAft>
              <a:buClrTx/>
              <a:buSzTx/>
              <a:buFontTx/>
              <a:buChar char="•"/>
              <a:tabLst/>
              <a:defRPr/>
            </a:pPr>
            <a:endParaRPr kumimoji="0" lang="en-GB" sz="20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3. </a:t>
            </a:r>
            <a:r>
              <a:rPr lang="en-US" dirty="0" smtClean="0">
                <a:solidFill>
                  <a:srgbClr val="FF3300"/>
                </a:solidFill>
              </a:rPr>
              <a:t>The sensor node </a:t>
            </a:r>
            <a:endParaRPr lang="bg-BG" dirty="0">
              <a:solidFill>
                <a:srgbClr val="FF3300"/>
              </a:solidFill>
            </a:endParaRPr>
          </a:p>
        </p:txBody>
      </p:sp>
      <p:graphicFrame>
        <p:nvGraphicFramePr>
          <p:cNvPr id="6146" name="Object 4"/>
          <p:cNvGraphicFramePr>
            <a:graphicFrameLocks noChangeAspect="1"/>
          </p:cNvGraphicFramePr>
          <p:nvPr/>
        </p:nvGraphicFramePr>
        <p:xfrm>
          <a:off x="299979" y="2370123"/>
          <a:ext cx="5545137" cy="2263775"/>
        </p:xfrm>
        <a:graphic>
          <a:graphicData uri="http://schemas.openxmlformats.org/presentationml/2006/ole">
            <p:oleObj spid="_x0000_s6146" name="Visio" r:id="rId4" imgW="2806700" imgH="1150620" progId="Visio.Drawing.11">
              <p:embed/>
            </p:oleObj>
          </a:graphicData>
        </a:graphic>
      </p:graphicFrame>
      <p:sp>
        <p:nvSpPr>
          <p:cNvPr id="5" name="Rectangle 3"/>
          <p:cNvSpPr txBox="1">
            <a:spLocks noChangeArrowheads="1"/>
          </p:cNvSpPr>
          <p:nvPr/>
        </p:nvSpPr>
        <p:spPr>
          <a:xfrm>
            <a:off x="5813442" y="1639863"/>
            <a:ext cx="3168650" cy="4267200"/>
          </a:xfrm>
          <a:prstGeom prst="rect">
            <a:avLst/>
          </a:prstGeom>
        </p:spPr>
        <p:txBody>
          <a:bodyPr/>
          <a:lstStyle/>
          <a:p>
            <a:pPr marL="423863" marR="0" lvl="0" indent="-423863" algn="l" defTabSz="1166813" rtl="0" eaLnBrk="0" fontAlgn="base" latinLnBrk="0" hangingPunct="0">
              <a:lnSpc>
                <a:spcPct val="10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 main components of the sensor node are:</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a microcontroller,</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transceiver,</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memory, </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power source and </a:t>
            </a:r>
          </a:p>
          <a:p>
            <a:pPr marL="919163" marR="0" lvl="1" indent="-354013" algn="l" defTabSz="1166813"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sensors. </a:t>
            </a:r>
          </a:p>
          <a:p>
            <a:pPr marL="423863" marR="0" lvl="0" indent="-423863" algn="l" defTabSz="1166813" rtl="0" eaLnBrk="0" fontAlgn="base" latinLnBrk="0" hangingPunct="0">
              <a:lnSpc>
                <a:spcPct val="100000"/>
              </a:lnSpc>
              <a:spcBef>
                <a:spcPct val="0"/>
              </a:spcBef>
              <a:spcAft>
                <a:spcPct val="0"/>
              </a:spcAft>
              <a:buClrTx/>
              <a:buSzTx/>
              <a:buFont typeface="Wingdings" pitchFamily="2" charset="2"/>
              <a:buNone/>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 </a:t>
            </a:r>
            <a:endParaRPr kumimoji="0" lang="en-GB" sz="2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FF3300"/>
                </a:solidFill>
              </a:rPr>
              <a:t>3. </a:t>
            </a:r>
            <a:r>
              <a:rPr lang="en-US" dirty="0" smtClean="0">
                <a:solidFill>
                  <a:srgbClr val="FF3300"/>
                </a:solidFill>
              </a:rPr>
              <a:t>The sensor node </a:t>
            </a:r>
            <a:endParaRPr lang="bg-BG" dirty="0">
              <a:solidFill>
                <a:srgbClr val="FF3300"/>
              </a:solidFill>
            </a:endParaRPr>
          </a:p>
        </p:txBody>
      </p:sp>
      <p:sp>
        <p:nvSpPr>
          <p:cNvPr id="4" name="Rectangle 3"/>
          <p:cNvSpPr txBox="1">
            <a:spLocks noChangeArrowheads="1"/>
          </p:cNvSpPr>
          <p:nvPr/>
        </p:nvSpPr>
        <p:spPr>
          <a:xfrm>
            <a:off x="226953" y="1752600"/>
            <a:ext cx="8653582" cy="4267200"/>
          </a:xfrm>
          <a:prstGeom prst="rect">
            <a:avLst/>
          </a:prstGeom>
        </p:spPr>
        <p:txBody>
          <a:bodyPr/>
          <a:lstStyle/>
          <a:p>
            <a:pPr marL="423863" marR="0" lvl="0" indent="-423863" algn="l" defTabSz="1166813" rtl="0" eaLnBrk="0" fontAlgn="base" latinLnBrk="0" hangingPunct="0">
              <a:lnSpc>
                <a:spcPct val="8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Microcontroller</a:t>
            </a:r>
          </a:p>
          <a:p>
            <a:pPr marL="919163" marR="0" lvl="1" indent="-354013" algn="l" defTabSz="1166813" rtl="0" eaLnBrk="0" fontAlgn="base" latinLnBrk="0" hangingPunct="0">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In this design PIC18F86K22 microcontroller is used. </a:t>
            </a:r>
          </a:p>
          <a:p>
            <a:pPr marL="919163" marR="0" lvl="1" indent="-354013" algn="l" defTabSz="1166813" rtl="0" eaLnBrk="0" fontAlgn="base" latinLnBrk="0" hangingPunct="0">
              <a:lnSpc>
                <a:spcPct val="80000"/>
              </a:lnSpc>
              <a:spcBef>
                <a:spcPct val="2000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endParaRPr>
          </a:p>
          <a:p>
            <a:pPr marL="423863" marR="0" lvl="0" indent="-423863" algn="l" defTabSz="1166813" rtl="0" eaLnBrk="0" fontAlgn="base" latinLnBrk="0" hangingPunct="0">
              <a:lnSpc>
                <a:spcPct val="80000"/>
              </a:lnSpc>
              <a:spcBef>
                <a:spcPct val="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Transceiver</a:t>
            </a:r>
          </a:p>
          <a:p>
            <a:pPr marL="919163" marR="0" lvl="1" indent="-354013" algn="l" defTabSz="1166813" rtl="0" eaLnBrk="0" fontAlgn="base" latinLnBrk="0" hangingPunct="0">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The transceiver allows the connection between the microcontroller and any connected user. It is based on the ENC28J60 Ethernet Controller with SPI Interface and has its own IP and MAC address.</a:t>
            </a:r>
          </a:p>
          <a:p>
            <a:pPr marL="919163" marR="0" lvl="1" indent="-354013" algn="l" defTabSz="1166813" rtl="0" eaLnBrk="0" fontAlgn="base" latinLnBrk="0" hangingPunct="0">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cs typeface="+mn-cs"/>
              </a:rPr>
              <a:t>As the data and power can use the same line, the requirements for some of the components (Ethernet transformer and input filters) have been increased. They must be able to withstand a current of approximately 0.5A.</a:t>
            </a:r>
          </a:p>
          <a:p>
            <a:pPr marL="423863" marR="0" lvl="0" indent="-423863" algn="l" defTabSz="1166813" rtl="0" eaLnBrk="0" fontAlgn="base" latinLnBrk="0" hangingPunct="0">
              <a:lnSpc>
                <a:spcPct val="80000"/>
              </a:lnSpc>
              <a:spcBef>
                <a:spcPct val="0"/>
              </a:spcBef>
              <a:spcAft>
                <a:spcPct val="0"/>
              </a:spcAft>
              <a:buClrTx/>
              <a:buSzTx/>
              <a:buFontTx/>
              <a:buChar char="•"/>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423863" marR="0" lvl="0" indent="-423863" algn="l" defTabSz="1166813" rtl="0" eaLnBrk="0" fontAlgn="base" latinLnBrk="0" hangingPunct="0">
              <a:lnSpc>
                <a:spcPct val="80000"/>
              </a:lnSpc>
              <a:spcBef>
                <a:spcPct val="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endParaRPr kumimoji="0" lang="en-GB" sz="2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Standard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tandarddesign">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6578B1"/>
            </a:gs>
            <a:gs pos="100000">
              <a:srgbClr val="8594C2"/>
            </a:gs>
          </a:gsLst>
          <a:path path="rect">
            <a:fillToRect l="100000" b="100000"/>
          </a:path>
        </a:grad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0">
          <a:gsLst>
            <a:gs pos="0">
              <a:srgbClr val="6578B1"/>
            </a:gs>
            <a:gs pos="100000">
              <a:srgbClr val="8594C2"/>
            </a:gs>
          </a:gsLst>
          <a:path path="rect">
            <a:fillToRect l="100000" b="100000"/>
          </a:path>
        </a:grad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FFFFFF"/>
        </a:dk2>
        <a:lt2>
          <a:srgbClr val="969696"/>
        </a:lt2>
        <a:accent1>
          <a:srgbClr val="6578B1"/>
        </a:accent1>
        <a:accent2>
          <a:srgbClr val="4B5E95"/>
        </a:accent2>
        <a:accent3>
          <a:srgbClr val="FFFFFF"/>
        </a:accent3>
        <a:accent4>
          <a:srgbClr val="000000"/>
        </a:accent4>
        <a:accent5>
          <a:srgbClr val="B8BED5"/>
        </a:accent5>
        <a:accent6>
          <a:srgbClr val="435487"/>
        </a:accent6>
        <a:hlink>
          <a:srgbClr val="9EAACF"/>
        </a:hlink>
        <a:folHlink>
          <a:srgbClr val="7183B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7079</TotalTime>
  <Words>1566</Words>
  <Application>Microsoft Office PowerPoint</Application>
  <PresentationFormat>On-screen Show (4:3)</PresentationFormat>
  <Paragraphs>197</Paragraphs>
  <Slides>23</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Times New Roman</vt:lpstr>
      <vt:lpstr>Wingdings</vt:lpstr>
      <vt:lpstr>Calibri</vt:lpstr>
      <vt:lpstr>Franklin Gothic Book</vt:lpstr>
      <vt:lpstr>Standarddesign</vt:lpstr>
      <vt:lpstr>Visio</vt:lpstr>
      <vt:lpstr>Sensor Nodes for Distributed Ventilation System Control</vt:lpstr>
      <vt:lpstr>Content</vt:lpstr>
      <vt:lpstr>1. Introduction </vt:lpstr>
      <vt:lpstr>1. Introduction</vt:lpstr>
      <vt:lpstr>1. Introduction</vt:lpstr>
      <vt:lpstr>1. Introduction</vt:lpstr>
      <vt:lpstr>IP network infrastructure</vt:lpstr>
      <vt:lpstr>3. The sensor node </vt:lpstr>
      <vt:lpstr>3. The sensor node </vt:lpstr>
      <vt:lpstr>3. The sensor node </vt:lpstr>
      <vt:lpstr>3. The sensor node </vt:lpstr>
      <vt:lpstr>3. The sensor node</vt:lpstr>
      <vt:lpstr>4. Implementation of the innovative air       conditioning system </vt:lpstr>
      <vt:lpstr>4. Implementation of the innovative air       conditioning system </vt:lpstr>
      <vt:lpstr>4. Implementation of the innovative air       conditioning system</vt:lpstr>
      <vt:lpstr>4. Implementation of the innovative air       conditioning system </vt:lpstr>
      <vt:lpstr>4. Implementation of the innovative air       conditioning system </vt:lpstr>
      <vt:lpstr>4. Implementation of the innovative air       conditioning system </vt:lpstr>
      <vt:lpstr>4. Implementation of the innovative air       conditioning system</vt:lpstr>
      <vt:lpstr>Possible variants of outlet </vt:lpstr>
      <vt:lpstr>5. Conclusions</vt:lpstr>
      <vt:lpstr>5. Conclusions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TP</dc:creator>
  <cp:lastModifiedBy>IBS</cp:lastModifiedBy>
  <cp:revision>569</cp:revision>
  <cp:lastPrinted>2001-05-28T08:04:00Z</cp:lastPrinted>
  <dcterms:created xsi:type="dcterms:W3CDTF">1999-03-16T14:15:17Z</dcterms:created>
  <dcterms:modified xsi:type="dcterms:W3CDTF">2012-11-05T10:38:57Z</dcterms:modified>
</cp:coreProperties>
</file>